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8" r:id="rId2"/>
    <p:sldId id="257" r:id="rId3"/>
    <p:sldId id="259" r:id="rId4"/>
    <p:sldId id="317" r:id="rId5"/>
    <p:sldId id="318" r:id="rId6"/>
    <p:sldId id="319" r:id="rId7"/>
    <p:sldId id="316" r:id="rId8"/>
    <p:sldId id="293" r:id="rId9"/>
    <p:sldId id="294" r:id="rId10"/>
    <p:sldId id="296" r:id="rId11"/>
    <p:sldId id="295" r:id="rId12"/>
    <p:sldId id="287" r:id="rId13"/>
    <p:sldId id="297" r:id="rId14"/>
    <p:sldId id="298" r:id="rId15"/>
    <p:sldId id="299" r:id="rId16"/>
    <p:sldId id="300" r:id="rId17"/>
    <p:sldId id="301" r:id="rId18"/>
    <p:sldId id="302" r:id="rId19"/>
    <p:sldId id="303" r:id="rId20"/>
    <p:sldId id="304" r:id="rId21"/>
    <p:sldId id="305" r:id="rId22"/>
    <p:sldId id="306" r:id="rId23"/>
    <p:sldId id="307" r:id="rId24"/>
    <p:sldId id="308" r:id="rId25"/>
    <p:sldId id="309" r:id="rId26"/>
    <p:sldId id="310" r:id="rId27"/>
    <p:sldId id="311" r:id="rId28"/>
    <p:sldId id="312" r:id="rId29"/>
    <p:sldId id="314" r:id="rId30"/>
    <p:sldId id="313" r:id="rId31"/>
    <p:sldId id="315" r:id="rId32"/>
    <p:sldId id="292" r:id="rId33"/>
    <p:sldId id="320"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1C1C1"/>
    <a:srgbClr val="FDF7F4"/>
    <a:srgbClr val="FFD5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397" autoAdjust="0"/>
    <p:restoredTop sz="94564" autoAdjust="0"/>
  </p:normalViewPr>
  <p:slideViewPr>
    <p:cSldViewPr>
      <p:cViewPr varScale="1">
        <p:scale>
          <a:sx n="77" d="100"/>
          <a:sy n="77" d="100"/>
        </p:scale>
        <p:origin x="1123" y="53"/>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3D59E4-FC23-4F4A-884F-E63D27E1A1F5}" type="datetimeFigureOut">
              <a:rPr lang="en-US" smtClean="0"/>
              <a:t>7/11/2024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FDAD6C-F92C-43F7-BDF4-169515A330FD}" type="slidenum">
              <a:rPr lang="en-US" smtClean="0"/>
              <a:t>‹#›</a:t>
            </a:fld>
            <a:endParaRPr lang="en-US"/>
          </a:p>
        </p:txBody>
      </p:sp>
    </p:spTree>
    <p:extLst>
      <p:ext uri="{BB962C8B-B14F-4D97-AF65-F5344CB8AC3E}">
        <p14:creationId xmlns:p14="http://schemas.microsoft.com/office/powerpoint/2010/main" val="936765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21</a:t>
            </a:fld>
            <a:endParaRPr lang="en-US"/>
          </a:p>
        </p:txBody>
      </p:sp>
    </p:spTree>
    <p:extLst>
      <p:ext uri="{BB962C8B-B14F-4D97-AF65-F5344CB8AC3E}">
        <p14:creationId xmlns:p14="http://schemas.microsoft.com/office/powerpoint/2010/main" val="34844678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30</a:t>
            </a:fld>
            <a:endParaRPr lang="en-US"/>
          </a:p>
        </p:txBody>
      </p:sp>
    </p:spTree>
    <p:extLst>
      <p:ext uri="{BB962C8B-B14F-4D97-AF65-F5344CB8AC3E}">
        <p14:creationId xmlns:p14="http://schemas.microsoft.com/office/powerpoint/2010/main" val="2860108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31</a:t>
            </a:fld>
            <a:endParaRPr lang="en-US"/>
          </a:p>
        </p:txBody>
      </p:sp>
    </p:spTree>
    <p:extLst>
      <p:ext uri="{BB962C8B-B14F-4D97-AF65-F5344CB8AC3E}">
        <p14:creationId xmlns:p14="http://schemas.microsoft.com/office/powerpoint/2010/main" val="23007066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32</a:t>
            </a:fld>
            <a:endParaRPr lang="en-US"/>
          </a:p>
        </p:txBody>
      </p:sp>
    </p:spTree>
    <p:extLst>
      <p:ext uri="{BB962C8B-B14F-4D97-AF65-F5344CB8AC3E}">
        <p14:creationId xmlns:p14="http://schemas.microsoft.com/office/powerpoint/2010/main" val="30054843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33</a:t>
            </a:fld>
            <a:endParaRPr lang="en-US"/>
          </a:p>
        </p:txBody>
      </p:sp>
    </p:spTree>
    <p:extLst>
      <p:ext uri="{BB962C8B-B14F-4D97-AF65-F5344CB8AC3E}">
        <p14:creationId xmlns:p14="http://schemas.microsoft.com/office/powerpoint/2010/main" val="32231679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22</a:t>
            </a:fld>
            <a:endParaRPr lang="en-US"/>
          </a:p>
        </p:txBody>
      </p:sp>
    </p:spTree>
    <p:extLst>
      <p:ext uri="{BB962C8B-B14F-4D97-AF65-F5344CB8AC3E}">
        <p14:creationId xmlns:p14="http://schemas.microsoft.com/office/powerpoint/2010/main" val="8628583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23</a:t>
            </a:fld>
            <a:endParaRPr lang="en-US"/>
          </a:p>
        </p:txBody>
      </p:sp>
    </p:spTree>
    <p:extLst>
      <p:ext uri="{BB962C8B-B14F-4D97-AF65-F5344CB8AC3E}">
        <p14:creationId xmlns:p14="http://schemas.microsoft.com/office/powerpoint/2010/main" val="28877390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24</a:t>
            </a:fld>
            <a:endParaRPr lang="en-US"/>
          </a:p>
        </p:txBody>
      </p:sp>
    </p:spTree>
    <p:extLst>
      <p:ext uri="{BB962C8B-B14F-4D97-AF65-F5344CB8AC3E}">
        <p14:creationId xmlns:p14="http://schemas.microsoft.com/office/powerpoint/2010/main" val="17724054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25</a:t>
            </a:fld>
            <a:endParaRPr lang="en-US"/>
          </a:p>
        </p:txBody>
      </p:sp>
    </p:spTree>
    <p:extLst>
      <p:ext uri="{BB962C8B-B14F-4D97-AF65-F5344CB8AC3E}">
        <p14:creationId xmlns:p14="http://schemas.microsoft.com/office/powerpoint/2010/main" val="2656374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26</a:t>
            </a:fld>
            <a:endParaRPr lang="en-US"/>
          </a:p>
        </p:txBody>
      </p:sp>
    </p:spTree>
    <p:extLst>
      <p:ext uri="{BB962C8B-B14F-4D97-AF65-F5344CB8AC3E}">
        <p14:creationId xmlns:p14="http://schemas.microsoft.com/office/powerpoint/2010/main" val="30182387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27</a:t>
            </a:fld>
            <a:endParaRPr lang="en-US"/>
          </a:p>
        </p:txBody>
      </p:sp>
    </p:spTree>
    <p:extLst>
      <p:ext uri="{BB962C8B-B14F-4D97-AF65-F5344CB8AC3E}">
        <p14:creationId xmlns:p14="http://schemas.microsoft.com/office/powerpoint/2010/main" val="12724877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28</a:t>
            </a:fld>
            <a:endParaRPr lang="en-US"/>
          </a:p>
        </p:txBody>
      </p:sp>
    </p:spTree>
    <p:extLst>
      <p:ext uri="{BB962C8B-B14F-4D97-AF65-F5344CB8AC3E}">
        <p14:creationId xmlns:p14="http://schemas.microsoft.com/office/powerpoint/2010/main" val="17532035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29</a:t>
            </a:fld>
            <a:endParaRPr lang="en-US"/>
          </a:p>
        </p:txBody>
      </p:sp>
    </p:spTree>
    <p:extLst>
      <p:ext uri="{BB962C8B-B14F-4D97-AF65-F5344CB8AC3E}">
        <p14:creationId xmlns:p14="http://schemas.microsoft.com/office/powerpoint/2010/main" val="92489734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5CF0105-7B46-A843-88A9-9DF1ACBC9C1E}"/>
              </a:ext>
            </a:extLst>
          </p:cNvPr>
          <p:cNvSpPr/>
          <p:nvPr userDrawn="1"/>
        </p:nvSpPr>
        <p:spPr>
          <a:xfrm>
            <a:off x="0" y="6140662"/>
            <a:ext cx="121920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P"/>
          </a:p>
        </p:txBody>
      </p:sp>
      <p:sp>
        <p:nvSpPr>
          <p:cNvPr id="2" name="Title 1"/>
          <p:cNvSpPr>
            <a:spLocks noGrp="1"/>
          </p:cNvSpPr>
          <p:nvPr>
            <p:ph type="ctrTitle"/>
          </p:nvPr>
        </p:nvSpPr>
        <p:spPr>
          <a:xfrm>
            <a:off x="914400" y="2286000"/>
            <a:ext cx="10363200" cy="1314451"/>
          </a:xfrm>
        </p:spPr>
        <p:txBody>
          <a:bodyPr/>
          <a:lstStyle>
            <a:lvl1pPr>
              <a:defRPr b="1">
                <a:solidFill>
                  <a:srgbClr val="0070C0"/>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10880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7/11/2024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035" name="AutoShape 11" descr="Royal University of Bhutan – An internationally recognized university  steeped in GNH valuesAn internationally recognized university steeped in  GNH values"/>
          <p:cNvSpPr>
            <a:spLocks noChangeAspect="1" noChangeArrowheads="1"/>
          </p:cNvSpPr>
          <p:nvPr userDrawn="1"/>
        </p:nvSpPr>
        <p:spPr bwMode="auto">
          <a:xfrm>
            <a:off x="207433" y="-144463"/>
            <a:ext cx="406400" cy="304801"/>
          </a:xfrm>
          <a:prstGeom prst="rect">
            <a:avLst/>
          </a:prstGeom>
          <a:noFill/>
        </p:spPr>
        <p:txBody>
          <a:bodyPr vert="horz" wrap="square" lIns="91440" tIns="45720" rIns="91440" bIns="45720" numCol="1" anchor="t" anchorCtr="0" compatLnSpc="1">
            <a:prstTxWarp prst="textNoShape">
              <a:avLst/>
            </a:prstTxWarp>
          </a:bodyPr>
          <a:lstStyle/>
          <a:p>
            <a:endParaRPr lang="en-US" sz="1800"/>
          </a:p>
        </p:txBody>
      </p:sp>
      <p:sp>
        <p:nvSpPr>
          <p:cNvPr id="1037" name="AutoShape 13" descr="Royal University of Bhutan – An internationally recognized university  steeped in GNH valuesAn internationally recognized university steeped in  GNH values"/>
          <p:cNvSpPr>
            <a:spLocks noChangeAspect="1" noChangeArrowheads="1"/>
          </p:cNvSpPr>
          <p:nvPr userDrawn="1"/>
        </p:nvSpPr>
        <p:spPr bwMode="auto">
          <a:xfrm>
            <a:off x="207433" y="-144463"/>
            <a:ext cx="406400" cy="304801"/>
          </a:xfrm>
          <a:prstGeom prst="rect">
            <a:avLst/>
          </a:prstGeom>
          <a:noFill/>
        </p:spPr>
        <p:txBody>
          <a:bodyPr vert="horz" wrap="square" lIns="91440" tIns="45720" rIns="91440" bIns="45720" numCol="1" anchor="t" anchorCtr="0" compatLnSpc="1">
            <a:prstTxWarp prst="textNoShape">
              <a:avLst/>
            </a:prstTxWarp>
          </a:bodyPr>
          <a:lstStyle/>
          <a:p>
            <a:endParaRPr lang="en-US" sz="1800"/>
          </a:p>
        </p:txBody>
      </p:sp>
      <p:sp>
        <p:nvSpPr>
          <p:cNvPr id="7" name="Rectangle 6">
            <a:extLst>
              <a:ext uri="{FF2B5EF4-FFF2-40B4-BE49-F238E27FC236}">
                <a16:creationId xmlns:a16="http://schemas.microsoft.com/office/drawing/2014/main" id="{01C80DC6-84A0-1340-A0F6-9252E4184714}"/>
              </a:ext>
            </a:extLst>
          </p:cNvPr>
          <p:cNvSpPr/>
          <p:nvPr userDrawn="1"/>
        </p:nvSpPr>
        <p:spPr>
          <a:xfrm>
            <a:off x="0" y="7937"/>
            <a:ext cx="12192000" cy="2422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P"/>
          </a:p>
        </p:txBody>
      </p:sp>
      <p:pic>
        <p:nvPicPr>
          <p:cNvPr id="2049" name="Picture 1" descr="page27image36985344">
            <a:extLst>
              <a:ext uri="{FF2B5EF4-FFF2-40B4-BE49-F238E27FC236}">
                <a16:creationId xmlns:a16="http://schemas.microsoft.com/office/drawing/2014/main" id="{F1A0B278-3C5C-B54D-8FBD-3FB123A6FF7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067800" y="657744"/>
            <a:ext cx="2895600" cy="9652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6EBA07CD-43C4-6847-9526-1E99807375A4}"/>
              </a:ext>
            </a:extLst>
          </p:cNvPr>
          <p:cNvPicPr>
            <a:picLocks noChangeAspect="1"/>
          </p:cNvPicPr>
          <p:nvPr userDrawn="1"/>
        </p:nvPicPr>
        <p:blipFill>
          <a:blip r:embed="rId3"/>
          <a:stretch>
            <a:fillRect/>
          </a:stretch>
        </p:blipFill>
        <p:spPr>
          <a:xfrm>
            <a:off x="101600" y="287903"/>
            <a:ext cx="3098800" cy="2006417"/>
          </a:xfrm>
          <a:prstGeom prst="rect">
            <a:avLst/>
          </a:prstGeom>
        </p:spPr>
      </p:pic>
      <p:grpSp>
        <p:nvGrpSpPr>
          <p:cNvPr id="19" name="Group 18">
            <a:extLst>
              <a:ext uri="{FF2B5EF4-FFF2-40B4-BE49-F238E27FC236}">
                <a16:creationId xmlns:a16="http://schemas.microsoft.com/office/drawing/2014/main" id="{854FFC4E-2EE0-9C48-BBC0-E95FAE294367}"/>
              </a:ext>
            </a:extLst>
          </p:cNvPr>
          <p:cNvGrpSpPr/>
          <p:nvPr userDrawn="1"/>
        </p:nvGrpSpPr>
        <p:grpSpPr>
          <a:xfrm>
            <a:off x="3118889" y="5950256"/>
            <a:ext cx="5618711" cy="899608"/>
            <a:chOff x="3086395" y="5958392"/>
            <a:chExt cx="5618711" cy="899608"/>
          </a:xfrm>
        </p:grpSpPr>
        <p:pic>
          <p:nvPicPr>
            <p:cNvPr id="20" name="Picture 2" descr="E:\Kathmandu_University_Logo.png">
              <a:extLst>
                <a:ext uri="{FF2B5EF4-FFF2-40B4-BE49-F238E27FC236}">
                  <a16:creationId xmlns:a16="http://schemas.microsoft.com/office/drawing/2014/main" id="{F5531B43-86CC-1842-A5C3-0093C775B148}"/>
                </a:ext>
              </a:extLst>
            </p:cNvPr>
            <p:cNvPicPr>
              <a:picLocks noChangeAspect="1" noChangeArrowheads="1"/>
            </p:cNvPicPr>
            <p:nvPr userDrawn="1"/>
          </p:nvPicPr>
          <p:blipFill>
            <a:blip r:embed="rId4" cstate="print"/>
            <a:srcRect/>
            <a:stretch>
              <a:fillRect/>
            </a:stretch>
          </p:blipFill>
          <p:spPr bwMode="auto">
            <a:xfrm>
              <a:off x="5618719" y="5958392"/>
              <a:ext cx="878730" cy="845341"/>
            </a:xfrm>
            <a:prstGeom prst="rect">
              <a:avLst/>
            </a:prstGeom>
            <a:noFill/>
          </p:spPr>
        </p:pic>
        <p:pic>
          <p:nvPicPr>
            <p:cNvPr id="21" name="Picture 5" descr="File:Aalto University logo.svg - Wikimedia Commons">
              <a:extLst>
                <a:ext uri="{FF2B5EF4-FFF2-40B4-BE49-F238E27FC236}">
                  <a16:creationId xmlns:a16="http://schemas.microsoft.com/office/drawing/2014/main" id="{B2F436B0-25BA-3645-BE44-0090D39F2D2A}"/>
                </a:ext>
              </a:extLst>
            </p:cNvPr>
            <p:cNvPicPr>
              <a:picLocks noChangeAspect="1" noChangeArrowheads="1"/>
            </p:cNvPicPr>
            <p:nvPr userDrawn="1"/>
          </p:nvPicPr>
          <p:blipFill>
            <a:blip r:embed="rId5" cstate="print"/>
            <a:srcRect/>
            <a:stretch>
              <a:fillRect/>
            </a:stretch>
          </p:blipFill>
          <p:spPr bwMode="auto">
            <a:xfrm>
              <a:off x="3086395" y="6028606"/>
              <a:ext cx="1171419" cy="804417"/>
            </a:xfrm>
            <a:prstGeom prst="rect">
              <a:avLst/>
            </a:prstGeom>
            <a:noFill/>
          </p:spPr>
        </p:pic>
        <p:pic>
          <p:nvPicPr>
            <p:cNvPr id="22" name="Picture 7" descr="Logos, slides, good practice of using the official name and the short name  TalTech">
              <a:extLst>
                <a:ext uri="{FF2B5EF4-FFF2-40B4-BE49-F238E27FC236}">
                  <a16:creationId xmlns:a16="http://schemas.microsoft.com/office/drawing/2014/main" id="{36965192-D524-EC41-AC26-57280394C1C9}"/>
                </a:ext>
              </a:extLst>
            </p:cNvPr>
            <p:cNvPicPr>
              <a:picLocks noChangeAspect="1" noChangeArrowheads="1"/>
            </p:cNvPicPr>
            <p:nvPr userDrawn="1"/>
          </p:nvPicPr>
          <p:blipFill>
            <a:blip r:embed="rId6" cstate="print"/>
            <a:srcRect/>
            <a:stretch>
              <a:fillRect/>
            </a:stretch>
          </p:blipFill>
          <p:spPr bwMode="auto">
            <a:xfrm>
              <a:off x="4261678" y="5960485"/>
              <a:ext cx="1357041" cy="897515"/>
            </a:xfrm>
            <a:prstGeom prst="rect">
              <a:avLst/>
            </a:prstGeom>
            <a:noFill/>
          </p:spPr>
        </p:pic>
        <p:pic>
          <p:nvPicPr>
            <p:cNvPr id="23" name="Picture 9" descr="Barun Multiple Campus :: Khandbari, Sankhuwasbha :: Best educational  institution in Khandbari, Sankhuwasbha">
              <a:extLst>
                <a:ext uri="{FF2B5EF4-FFF2-40B4-BE49-F238E27FC236}">
                  <a16:creationId xmlns:a16="http://schemas.microsoft.com/office/drawing/2014/main" id="{0B7EBB47-FE42-6E4B-99FF-7D2E7D2CBC9B}"/>
                </a:ext>
              </a:extLst>
            </p:cNvPr>
            <p:cNvPicPr>
              <a:picLocks noChangeAspect="1" noChangeArrowheads="1"/>
            </p:cNvPicPr>
            <p:nvPr userDrawn="1"/>
          </p:nvPicPr>
          <p:blipFill>
            <a:blip r:embed="rId7" cstate="print"/>
            <a:srcRect/>
            <a:stretch>
              <a:fillRect/>
            </a:stretch>
          </p:blipFill>
          <p:spPr bwMode="auto">
            <a:xfrm>
              <a:off x="6305507" y="6012658"/>
              <a:ext cx="1853815" cy="804417"/>
            </a:xfrm>
            <a:prstGeom prst="rect">
              <a:avLst/>
            </a:prstGeom>
            <a:noFill/>
          </p:spPr>
        </p:pic>
        <p:pic>
          <p:nvPicPr>
            <p:cNvPr id="24" name="Picture 15" descr="Royal University of Bhutan – An internationally recognized university  steeped in GNH valuesAn internationally recognized university steeped in  GNH values">
              <a:extLst>
                <a:ext uri="{FF2B5EF4-FFF2-40B4-BE49-F238E27FC236}">
                  <a16:creationId xmlns:a16="http://schemas.microsoft.com/office/drawing/2014/main" id="{3EF2E694-EDAB-1C47-B91D-97425A5B9D76}"/>
                </a:ext>
              </a:extLst>
            </p:cNvPr>
            <p:cNvPicPr>
              <a:picLocks noChangeAspect="1" noChangeArrowheads="1"/>
            </p:cNvPicPr>
            <p:nvPr userDrawn="1"/>
          </p:nvPicPr>
          <p:blipFill>
            <a:blip r:embed="rId8" cstate="print"/>
            <a:srcRect/>
            <a:stretch>
              <a:fillRect/>
            </a:stretch>
          </p:blipFill>
          <p:spPr bwMode="auto">
            <a:xfrm>
              <a:off x="7772141" y="6048196"/>
              <a:ext cx="932965" cy="699724"/>
            </a:xfrm>
            <a:prstGeom prst="rect">
              <a:avLst/>
            </a:prstGeom>
            <a:noFill/>
          </p:spPr>
        </p:pic>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1"/>
      </p:bgRef>
    </p:bg>
    <p:spTree>
      <p:nvGrpSpPr>
        <p:cNvPr id="1" name=""/>
        <p:cNvGrpSpPr/>
        <p:nvPr/>
      </p:nvGrpSpPr>
      <p:grpSpPr>
        <a:xfrm>
          <a:off x="0" y="0"/>
          <a:ext cx="0" cy="0"/>
          <a:chOff x="0" y="0"/>
          <a:chExt cx="0" cy="0"/>
        </a:xfrm>
      </p:grpSpPr>
      <p:pic>
        <p:nvPicPr>
          <p:cNvPr id="1026" name="Picture 2" descr="page27image36985344">
            <a:extLst>
              <a:ext uri="{FF2B5EF4-FFF2-40B4-BE49-F238E27FC236}">
                <a16:creationId xmlns:a16="http://schemas.microsoft.com/office/drawing/2014/main" id="{1FD2B901-684B-9744-9E06-1E8BE856E11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725031" y="280711"/>
            <a:ext cx="2466969" cy="822323"/>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944691" y="1605125"/>
            <a:ext cx="10525969" cy="4325275"/>
          </a:xfrm>
        </p:spPr>
        <p:txBody>
          <a:bodyPr/>
          <a:lstStyle>
            <a:lvl1pPr>
              <a:defRPr sz="2400">
                <a:solidFill>
                  <a:schemeClr val="tx1">
                    <a:lumMod val="65000"/>
                    <a:lumOff val="35000"/>
                  </a:schemeClr>
                </a:solidFill>
              </a:defRPr>
            </a:lvl1pPr>
            <a:lvl2pPr>
              <a:defRPr sz="240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132806" y="6381063"/>
            <a:ext cx="2844800" cy="365125"/>
          </a:xfrm>
        </p:spPr>
        <p:txBody>
          <a:bodyPr/>
          <a:lstStyle>
            <a:lvl1pPr algn="ctr">
              <a:defRPr/>
            </a:lvl1pPr>
          </a:lstStyle>
          <a:p>
            <a:pPr algn="ctr"/>
            <a:fld id="{1D8BD707-D9CF-40AE-B4C6-C98DA3205C09}" type="datetimeFigureOut">
              <a:rPr lang="en-US" smtClean="0"/>
              <a:pPr algn="ctr"/>
              <a:t>7/11/2024</a:t>
            </a:fld>
            <a:endParaRPr lang="en-US"/>
          </a:p>
        </p:txBody>
      </p:sp>
      <p:sp>
        <p:nvSpPr>
          <p:cNvPr id="5" name="Footer Placeholder 4"/>
          <p:cNvSpPr>
            <a:spLocks noGrp="1"/>
          </p:cNvSpPr>
          <p:nvPr>
            <p:ph type="ftr" sz="quarter" idx="11"/>
          </p:nvPr>
        </p:nvSpPr>
        <p:spPr>
          <a:xfrm>
            <a:off x="4165600" y="6356350"/>
            <a:ext cx="3860800" cy="365125"/>
          </a:xfrm>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5" name="Rectangle 14">
            <a:extLst>
              <a:ext uri="{FF2B5EF4-FFF2-40B4-BE49-F238E27FC236}">
                <a16:creationId xmlns:a16="http://schemas.microsoft.com/office/drawing/2014/main" id="{76942F44-45F5-FC46-A08A-06F359F1BA6E}"/>
              </a:ext>
            </a:extLst>
          </p:cNvPr>
          <p:cNvSpPr/>
          <p:nvPr userDrawn="1"/>
        </p:nvSpPr>
        <p:spPr>
          <a:xfrm>
            <a:off x="0" y="0"/>
            <a:ext cx="12192000" cy="2286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P"/>
          </a:p>
        </p:txBody>
      </p:sp>
      <p:grpSp>
        <p:nvGrpSpPr>
          <p:cNvPr id="8" name="Group 7">
            <a:extLst>
              <a:ext uri="{FF2B5EF4-FFF2-40B4-BE49-F238E27FC236}">
                <a16:creationId xmlns:a16="http://schemas.microsoft.com/office/drawing/2014/main" id="{E848A920-1827-044A-AD33-6F3A30BFBBE8}"/>
              </a:ext>
            </a:extLst>
          </p:cNvPr>
          <p:cNvGrpSpPr/>
          <p:nvPr userDrawn="1"/>
        </p:nvGrpSpPr>
        <p:grpSpPr>
          <a:xfrm>
            <a:off x="3124200" y="5999555"/>
            <a:ext cx="5295605" cy="858445"/>
            <a:chOff x="3086395" y="5958392"/>
            <a:chExt cx="5618711" cy="899608"/>
          </a:xfrm>
        </p:grpSpPr>
        <p:pic>
          <p:nvPicPr>
            <p:cNvPr id="14" name="Picture 2" descr="E:\Kathmandu_University_Logo.png"/>
            <p:cNvPicPr>
              <a:picLocks noChangeAspect="1" noChangeArrowheads="1"/>
            </p:cNvPicPr>
            <p:nvPr userDrawn="1"/>
          </p:nvPicPr>
          <p:blipFill>
            <a:blip r:embed="rId3" cstate="print"/>
            <a:srcRect/>
            <a:stretch>
              <a:fillRect/>
            </a:stretch>
          </p:blipFill>
          <p:spPr bwMode="auto">
            <a:xfrm>
              <a:off x="5618719" y="5958392"/>
              <a:ext cx="878730" cy="845341"/>
            </a:xfrm>
            <a:prstGeom prst="rect">
              <a:avLst/>
            </a:prstGeom>
            <a:noFill/>
          </p:spPr>
        </p:pic>
        <p:pic>
          <p:nvPicPr>
            <p:cNvPr id="35" name="Picture 5" descr="File:Aalto University logo.svg - Wikimedia Commons">
              <a:extLst>
                <a:ext uri="{FF2B5EF4-FFF2-40B4-BE49-F238E27FC236}">
                  <a16:creationId xmlns:a16="http://schemas.microsoft.com/office/drawing/2014/main" id="{A23141AD-2BDB-8340-93D5-75482C428679}"/>
                </a:ext>
              </a:extLst>
            </p:cNvPr>
            <p:cNvPicPr>
              <a:picLocks noChangeAspect="1" noChangeArrowheads="1"/>
            </p:cNvPicPr>
            <p:nvPr userDrawn="1"/>
          </p:nvPicPr>
          <p:blipFill>
            <a:blip r:embed="rId4" cstate="print"/>
            <a:srcRect/>
            <a:stretch>
              <a:fillRect/>
            </a:stretch>
          </p:blipFill>
          <p:spPr bwMode="auto">
            <a:xfrm>
              <a:off x="3086395" y="6028606"/>
              <a:ext cx="1171419" cy="804417"/>
            </a:xfrm>
            <a:prstGeom prst="rect">
              <a:avLst/>
            </a:prstGeom>
            <a:noFill/>
          </p:spPr>
        </p:pic>
        <p:pic>
          <p:nvPicPr>
            <p:cNvPr id="36" name="Picture 7" descr="Logos, slides, good practice of using the official name and the short name  TalTech">
              <a:extLst>
                <a:ext uri="{FF2B5EF4-FFF2-40B4-BE49-F238E27FC236}">
                  <a16:creationId xmlns:a16="http://schemas.microsoft.com/office/drawing/2014/main" id="{3CDA02F4-F9F6-AA43-8FF1-D9801A8DBD41}"/>
                </a:ext>
              </a:extLst>
            </p:cNvPr>
            <p:cNvPicPr>
              <a:picLocks noChangeAspect="1" noChangeArrowheads="1"/>
            </p:cNvPicPr>
            <p:nvPr userDrawn="1"/>
          </p:nvPicPr>
          <p:blipFill>
            <a:blip r:embed="rId5" cstate="print"/>
            <a:srcRect/>
            <a:stretch>
              <a:fillRect/>
            </a:stretch>
          </p:blipFill>
          <p:spPr bwMode="auto">
            <a:xfrm>
              <a:off x="4261678" y="5960485"/>
              <a:ext cx="1357041" cy="897515"/>
            </a:xfrm>
            <a:prstGeom prst="rect">
              <a:avLst/>
            </a:prstGeom>
            <a:noFill/>
          </p:spPr>
        </p:pic>
        <p:pic>
          <p:nvPicPr>
            <p:cNvPr id="38" name="Picture 9" descr="Barun Multiple Campus :: Khandbari, Sankhuwasbha :: Best educational  institution in Khandbari, Sankhuwasbha">
              <a:extLst>
                <a:ext uri="{FF2B5EF4-FFF2-40B4-BE49-F238E27FC236}">
                  <a16:creationId xmlns:a16="http://schemas.microsoft.com/office/drawing/2014/main" id="{16ED7A43-7D5E-3C49-A943-F8EC8DEF1E02}"/>
                </a:ext>
              </a:extLst>
            </p:cNvPr>
            <p:cNvPicPr>
              <a:picLocks noChangeAspect="1" noChangeArrowheads="1"/>
            </p:cNvPicPr>
            <p:nvPr userDrawn="1"/>
          </p:nvPicPr>
          <p:blipFill>
            <a:blip r:embed="rId6" cstate="print"/>
            <a:srcRect/>
            <a:stretch>
              <a:fillRect/>
            </a:stretch>
          </p:blipFill>
          <p:spPr bwMode="auto">
            <a:xfrm>
              <a:off x="6305507" y="6012658"/>
              <a:ext cx="1853815" cy="804417"/>
            </a:xfrm>
            <a:prstGeom prst="rect">
              <a:avLst/>
            </a:prstGeom>
            <a:noFill/>
          </p:spPr>
        </p:pic>
        <p:pic>
          <p:nvPicPr>
            <p:cNvPr id="39" name="Picture 15" descr="Royal University of Bhutan – An internationally recognized university  steeped in GNH valuesAn internationally recognized university steeped in  GNH values">
              <a:extLst>
                <a:ext uri="{FF2B5EF4-FFF2-40B4-BE49-F238E27FC236}">
                  <a16:creationId xmlns:a16="http://schemas.microsoft.com/office/drawing/2014/main" id="{D72B385F-A031-8C46-8412-B8954FC43A2E}"/>
                </a:ext>
              </a:extLst>
            </p:cNvPr>
            <p:cNvPicPr>
              <a:picLocks noChangeAspect="1" noChangeArrowheads="1"/>
            </p:cNvPicPr>
            <p:nvPr userDrawn="1"/>
          </p:nvPicPr>
          <p:blipFill>
            <a:blip r:embed="rId7" cstate="print"/>
            <a:srcRect/>
            <a:stretch>
              <a:fillRect/>
            </a:stretch>
          </p:blipFill>
          <p:spPr bwMode="auto">
            <a:xfrm>
              <a:off x="7772141" y="6048196"/>
              <a:ext cx="932965" cy="699724"/>
            </a:xfrm>
            <a:prstGeom prst="rect">
              <a:avLst/>
            </a:prstGeom>
            <a:noFill/>
          </p:spPr>
        </p:pic>
      </p:grpSp>
      <p:sp>
        <p:nvSpPr>
          <p:cNvPr id="2" name="Title 1"/>
          <p:cNvSpPr>
            <a:spLocks noGrp="1"/>
          </p:cNvSpPr>
          <p:nvPr>
            <p:ph type="title"/>
          </p:nvPr>
        </p:nvSpPr>
        <p:spPr>
          <a:xfrm>
            <a:off x="1817966" y="222520"/>
            <a:ext cx="7907065" cy="1313450"/>
          </a:xfrm>
        </p:spPr>
        <p:txBody>
          <a:bodyPr/>
          <a:lstStyle>
            <a:lvl1pPr>
              <a:defRPr>
                <a:solidFill>
                  <a:srgbClr val="0070C0"/>
                </a:solidFill>
              </a:defRPr>
            </a:lvl1pPr>
          </a:lstStyle>
          <a:p>
            <a:r>
              <a:rPr lang="en-US" dirty="0"/>
              <a:t>Click to edit Master title style</a:t>
            </a:r>
          </a:p>
        </p:txBody>
      </p:sp>
      <p:pic>
        <p:nvPicPr>
          <p:cNvPr id="16" name="Picture 15">
            <a:extLst>
              <a:ext uri="{FF2B5EF4-FFF2-40B4-BE49-F238E27FC236}">
                <a16:creationId xmlns:a16="http://schemas.microsoft.com/office/drawing/2014/main" id="{0B67700B-C259-4444-969D-45D11352D933}"/>
              </a:ext>
            </a:extLst>
          </p:cNvPr>
          <p:cNvPicPr>
            <a:picLocks noChangeAspect="1"/>
          </p:cNvPicPr>
          <p:nvPr userDrawn="1"/>
        </p:nvPicPr>
        <p:blipFill>
          <a:blip r:embed="rId8"/>
          <a:stretch>
            <a:fillRect/>
          </a:stretch>
        </p:blipFill>
        <p:spPr>
          <a:xfrm>
            <a:off x="71417" y="309798"/>
            <a:ext cx="1746549" cy="1130859"/>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7/11/2024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7/11/2024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7/11/2024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7/11/2024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7/11/2024</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1.emf"/><Relationship Id="rId4" Type="http://schemas.openxmlformats.org/officeDocument/2006/relationships/package" Target="../embeddings/Microsoft_Word_Document.docx"/></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5DB07-FEDE-FB45-8BB8-F7B18081D5C7}"/>
              </a:ext>
            </a:extLst>
          </p:cNvPr>
          <p:cNvSpPr>
            <a:spLocks noGrp="1"/>
          </p:cNvSpPr>
          <p:nvPr>
            <p:ph type="ctrTitle"/>
          </p:nvPr>
        </p:nvSpPr>
        <p:spPr>
          <a:xfrm>
            <a:off x="685800" y="2057400"/>
            <a:ext cx="10820400" cy="2743200"/>
          </a:xfrm>
        </p:spPr>
        <p:txBody>
          <a:bodyPr>
            <a:normAutofit/>
          </a:bodyPr>
          <a:lstStyle/>
          <a:p>
            <a:r>
              <a:rPr lang="en-US" sz="3600" dirty="0">
                <a:solidFill>
                  <a:schemeClr val="tx1"/>
                </a:solidFill>
              </a:rPr>
              <a:t>Unit 2: </a:t>
            </a:r>
            <a:br>
              <a:rPr lang="en-US" sz="3600" dirty="0">
                <a:solidFill>
                  <a:schemeClr val="tx1"/>
                </a:solidFill>
              </a:rPr>
            </a:br>
            <a:r>
              <a:rPr lang="en-US" sz="3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Introduction to Condition Monitoring</a:t>
            </a:r>
            <a:endParaRPr lang="en-NP" sz="3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09492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225280"/>
            <a:ext cx="12191999" cy="4718319"/>
          </a:xfrm>
        </p:spPr>
        <p:txBody>
          <a:bodyPr/>
          <a:lstStyle/>
          <a:p>
            <a:pPr marL="0" indent="0" algn="ctr">
              <a:buNone/>
            </a:pPr>
            <a:r>
              <a:rPr lang="en-US" sz="2800" b="1" dirty="0">
                <a:solidFill>
                  <a:schemeClr val="tx1"/>
                </a:solidFill>
                <a:latin typeface="Times New Roman" panose="02020603050405020304" pitchFamily="18" charset="0"/>
                <a:cs typeface="Times New Roman" panose="02020603050405020304" pitchFamily="18" charset="0"/>
              </a:rPr>
              <a:t>Introductions: Overview of Conditioning Monitoring</a:t>
            </a:r>
          </a:p>
          <a:p>
            <a:pPr algn="just">
              <a:buFont typeface="Wingdings" panose="05000000000000000000" pitchFamily="2" charset="2"/>
              <a:buChar char="Ø"/>
            </a:pPr>
            <a:r>
              <a:rPr lang="en-US" sz="2800" b="0" i="0" u="none" strike="noStrike" baseline="0" dirty="0">
                <a:solidFill>
                  <a:srgbClr val="4D4D4D"/>
                </a:solidFill>
                <a:latin typeface="Times New Roman" panose="02020603050405020304" pitchFamily="18" charset="0"/>
                <a:cs typeface="Times New Roman" panose="02020603050405020304" pitchFamily="18" charset="0"/>
              </a:rPr>
              <a:t>In 2015, ABB predicted that there were approximately 300 million asynchronous motors in use worldwide, with an estimated annual growth rate of 10%. </a:t>
            </a:r>
          </a:p>
          <a:p>
            <a:pPr algn="just">
              <a:buFont typeface="Wingdings" panose="05000000000000000000" pitchFamily="2" charset="2"/>
              <a:buChar char="Ø"/>
            </a:pPr>
            <a:r>
              <a:rPr lang="en-US" sz="2800" b="0" i="0" u="none" strike="noStrike" baseline="0" dirty="0">
                <a:solidFill>
                  <a:srgbClr val="4D4D4D"/>
                </a:solidFill>
                <a:latin typeface="Times New Roman" panose="02020603050405020304" pitchFamily="18" charset="0"/>
                <a:cs typeface="Times New Roman" panose="02020603050405020304" pitchFamily="18" charset="0"/>
              </a:rPr>
              <a:t>By 2020, it was estimated that around 480 million asynchronous motors would be in use. </a:t>
            </a:r>
          </a:p>
          <a:p>
            <a:pPr algn="just">
              <a:buFont typeface="Wingdings" panose="05000000000000000000" pitchFamily="2" charset="2"/>
              <a:buChar char="Ø"/>
            </a:pPr>
            <a:r>
              <a:rPr lang="en-US" sz="2800" b="0" i="0" u="none" strike="noStrike" baseline="0" dirty="0">
                <a:solidFill>
                  <a:srgbClr val="4D4D4D"/>
                </a:solidFill>
                <a:latin typeface="Times New Roman" panose="02020603050405020304" pitchFamily="18" charset="0"/>
                <a:cs typeface="Times New Roman" panose="02020603050405020304" pitchFamily="18" charset="0"/>
              </a:rPr>
              <a:t>Statistically, various premature failures occur in about 5 to 6 % of electric motors, equivalent to around 20 to 25 million motors.</a:t>
            </a:r>
          </a:p>
          <a:p>
            <a:pPr algn="just">
              <a:buFont typeface="Wingdings" panose="05000000000000000000" pitchFamily="2" charset="2"/>
              <a:buChar char="Ø"/>
            </a:pPr>
            <a:r>
              <a:rPr lang="en-US" sz="2800" b="0" i="0" u="none" strike="noStrike" baseline="0" dirty="0">
                <a:solidFill>
                  <a:srgbClr val="4D4D4D"/>
                </a:solidFill>
                <a:latin typeface="Times New Roman" panose="02020603050405020304" pitchFamily="18" charset="0"/>
                <a:cs typeface="Times New Roman" panose="02020603050405020304" pitchFamily="18" charset="0"/>
              </a:rPr>
              <a:t>According to statistics, issues related to stator currents in asynchronous motors controlled by frequency converters may affect roughly 0.25% of electric machines, or approximately one million motors.</a:t>
            </a: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spTree>
    <p:extLst>
      <p:ext uri="{BB962C8B-B14F-4D97-AF65-F5344CB8AC3E}">
        <p14:creationId xmlns:p14="http://schemas.microsoft.com/office/powerpoint/2010/main" val="20707304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225280"/>
            <a:ext cx="12191999" cy="4718319"/>
          </a:xfrm>
        </p:spPr>
        <p:txBody>
          <a:bodyPr/>
          <a:lstStyle/>
          <a:p>
            <a:pPr marL="0" indent="0" algn="ctr">
              <a:buNone/>
            </a:pPr>
            <a:r>
              <a:rPr lang="en-US" sz="2800" b="1" dirty="0">
                <a:solidFill>
                  <a:schemeClr val="tx1"/>
                </a:solidFill>
                <a:latin typeface="Times New Roman" panose="02020603050405020304" pitchFamily="18" charset="0"/>
                <a:cs typeface="Times New Roman" panose="02020603050405020304" pitchFamily="18" charset="0"/>
              </a:rPr>
              <a:t>Introductions: Overview of Conditioning Monitoring</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Fault diagnostics and condition monitoring of electrical machines have always been one of the primary concerns in the industry.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With the advent of industry standards 4.0, condition monitoring and predictive maintenance have become the forefront of current research areas.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Electrical machines play a significant role in multiple domestic and industrial applications, so keeping track of their health is essential.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Due to the environment, constant running, external and internal stresses and other parameters constantly affecting electrical machines, there is a high chance of fault occurrence.</a:t>
            </a:r>
            <a:endParaRPr lang="en-NP"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spTree>
    <p:extLst>
      <p:ext uri="{BB962C8B-B14F-4D97-AF65-F5344CB8AC3E}">
        <p14:creationId xmlns:p14="http://schemas.microsoft.com/office/powerpoint/2010/main" val="29302385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0" indent="0" algn="just">
              <a:buNone/>
            </a:pPr>
            <a:r>
              <a:rPr lang="en-US" b="1" i="0" u="none" strike="noStrike" baseline="0" dirty="0">
                <a:latin typeface="Times New Roman" panose="02020603050405020304" pitchFamily="18" charset="0"/>
                <a:cs typeface="Times New Roman" panose="02020603050405020304" pitchFamily="18" charset="0"/>
              </a:rPr>
              <a:t>What is mean by Condition Monitoring of electrical machine at nut cell?</a:t>
            </a:r>
          </a:p>
          <a:p>
            <a:pPr algn="just">
              <a:buFont typeface="Wingdings" panose="05000000000000000000" pitchFamily="2" charset="2"/>
              <a:buChar char="Ø"/>
            </a:pPr>
            <a:r>
              <a:rPr lang="en-US" b="0" i="0" u="none" strike="noStrike" baseline="0" dirty="0">
                <a:solidFill>
                  <a:srgbClr val="FF0000"/>
                </a:solidFill>
                <a:latin typeface="Times New Roman" panose="02020603050405020304" pitchFamily="18" charset="0"/>
                <a:cs typeface="Times New Roman" panose="02020603050405020304" pitchFamily="18" charset="0"/>
              </a:rPr>
              <a:t>The algorithms train models based on the data collected from electrical machines and drives, which help us detect faults in their initial stages. </a:t>
            </a:r>
          </a:p>
          <a:p>
            <a:pPr algn="just">
              <a:buFont typeface="Wingdings" panose="05000000000000000000" pitchFamily="2" charset="2"/>
              <a:buChar char="Ø"/>
            </a:pPr>
            <a:r>
              <a:rPr lang="en-US" b="0" i="0" u="none" strike="noStrike" baseline="0" dirty="0">
                <a:solidFill>
                  <a:srgbClr val="FF0000"/>
                </a:solidFill>
                <a:latin typeface="Times New Roman" panose="02020603050405020304" pitchFamily="18" charset="0"/>
                <a:cs typeface="Times New Roman" panose="02020603050405020304" pitchFamily="18" charset="0"/>
              </a:rPr>
              <a:t>This helps to reduce the damage and also to identify the faults, which need immediate attention. </a:t>
            </a:r>
          </a:p>
          <a:p>
            <a:pPr algn="just">
              <a:buFont typeface="Wingdings" panose="05000000000000000000" pitchFamily="2" charset="2"/>
              <a:buChar char="Ø"/>
            </a:pPr>
            <a:r>
              <a:rPr lang="en-US" b="0" i="0" u="none" strike="noStrike" baseline="0" dirty="0">
                <a:solidFill>
                  <a:srgbClr val="FF0000"/>
                </a:solidFill>
                <a:latin typeface="Times New Roman" panose="02020603050405020304" pitchFamily="18" charset="0"/>
                <a:cs typeface="Times New Roman" panose="02020603050405020304" pitchFamily="18" charset="0"/>
              </a:rPr>
              <a:t>This is generally known as </a:t>
            </a:r>
            <a:r>
              <a:rPr lang="en-US" b="1" i="0" u="none" strike="noStrike" baseline="0" dirty="0">
                <a:solidFill>
                  <a:srgbClr val="FF0000"/>
                </a:solidFill>
                <a:latin typeface="Times New Roman" panose="02020603050405020304" pitchFamily="18" charset="0"/>
                <a:cs typeface="Times New Roman" panose="02020603050405020304" pitchFamily="18" charset="0"/>
              </a:rPr>
              <a:t>condition monitoring of electrical machine</a:t>
            </a:r>
            <a:r>
              <a:rPr lang="en-US" b="0" i="0" u="none" strike="noStrike" baseline="0" dirty="0">
                <a:solidFill>
                  <a:srgbClr val="FF0000"/>
                </a:solidFill>
                <a:latin typeface="Times New Roman" panose="02020603050405020304" pitchFamily="18" charset="0"/>
                <a:cs typeface="Times New Roman" panose="02020603050405020304" pitchFamily="18" charset="0"/>
              </a:rPr>
              <a:t>.</a:t>
            </a:r>
            <a:endParaRPr lang="en-NP" dirty="0">
              <a:solidFill>
                <a:srgbClr val="FF0000"/>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pic>
        <p:nvPicPr>
          <p:cNvPr id="5" name="Picture 4">
            <a:extLst>
              <a:ext uri="{FF2B5EF4-FFF2-40B4-BE49-F238E27FC236}">
                <a16:creationId xmlns:a16="http://schemas.microsoft.com/office/drawing/2014/main" id="{FE1804CA-C919-7131-39F1-B867DF7A8324}"/>
              </a:ext>
            </a:extLst>
          </p:cNvPr>
          <p:cNvPicPr>
            <a:picLocks noChangeAspect="1"/>
          </p:cNvPicPr>
          <p:nvPr/>
        </p:nvPicPr>
        <p:blipFill>
          <a:blip r:embed="rId2"/>
          <a:stretch>
            <a:fillRect/>
          </a:stretch>
        </p:blipFill>
        <p:spPr>
          <a:xfrm>
            <a:off x="0" y="3825059"/>
            <a:ext cx="7620660" cy="2080440"/>
          </a:xfrm>
          <a:prstGeom prst="rect">
            <a:avLst/>
          </a:prstGeom>
        </p:spPr>
      </p:pic>
      <p:sp>
        <p:nvSpPr>
          <p:cNvPr id="6" name="TextBox 5">
            <a:extLst>
              <a:ext uri="{FF2B5EF4-FFF2-40B4-BE49-F238E27FC236}">
                <a16:creationId xmlns:a16="http://schemas.microsoft.com/office/drawing/2014/main" id="{FF02BB3D-3AD1-0A69-F96E-B740C06AEB16}"/>
              </a:ext>
            </a:extLst>
          </p:cNvPr>
          <p:cNvSpPr txBox="1"/>
          <p:nvPr/>
        </p:nvSpPr>
        <p:spPr>
          <a:xfrm>
            <a:off x="990600" y="5720587"/>
            <a:ext cx="4507965" cy="338554"/>
          </a:xfrm>
          <a:prstGeom prst="rect">
            <a:avLst/>
          </a:prstGeom>
          <a:noFill/>
        </p:spPr>
        <p:txBody>
          <a:bodyPr wrap="none" rtlCol="0">
            <a:spAutoFit/>
          </a:bodyPr>
          <a:lstStyle/>
          <a:p>
            <a:r>
              <a:rPr lang="en-US" sz="1600" dirty="0">
                <a:latin typeface="Times New Roman" panose="02020603050405020304" pitchFamily="18" charset="0"/>
                <a:cs typeface="Times New Roman" panose="02020603050405020304" pitchFamily="18" charset="0"/>
              </a:rPr>
              <a:t>Figure4: General Overview of Condition monitoring</a:t>
            </a:r>
          </a:p>
        </p:txBody>
      </p:sp>
    </p:spTree>
    <p:extLst>
      <p:ext uri="{BB962C8B-B14F-4D97-AF65-F5344CB8AC3E}">
        <p14:creationId xmlns:p14="http://schemas.microsoft.com/office/powerpoint/2010/main" val="21545612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225280"/>
            <a:ext cx="12191999" cy="4718319"/>
          </a:xfrm>
        </p:spPr>
        <p:txBody>
          <a:bodyPr>
            <a:normAutofit lnSpcReduction="10000"/>
          </a:bodyPr>
          <a:lstStyle/>
          <a:p>
            <a:pPr marL="0" indent="0">
              <a:buNone/>
            </a:pPr>
            <a:r>
              <a:rPr lang="en-US" sz="2800" b="1" dirty="0">
                <a:solidFill>
                  <a:schemeClr val="tx1"/>
                </a:solidFill>
                <a:latin typeface="Times New Roman" panose="02020603050405020304" pitchFamily="18" charset="0"/>
                <a:cs typeface="Times New Roman" panose="02020603050405020304" pitchFamily="18" charset="0"/>
              </a:rPr>
              <a:t>What is the main PURPOSE of Condition monitoring?</a:t>
            </a:r>
          </a:p>
          <a:p>
            <a:pPr marL="0" marR="0" lvl="0" indent="0" algn="just" defTabSz="914400" rtl="0" eaLnBrk="0" fontAlgn="base" latinLnBrk="0" hangingPunct="0">
              <a:lnSpc>
                <a:spcPct val="100000"/>
              </a:lnSpc>
              <a:spcBef>
                <a:spcPct val="0"/>
              </a:spcBef>
              <a:spcAft>
                <a:spcPct val="0"/>
              </a:spcAft>
              <a:buClrTx/>
              <a:buSzTx/>
              <a:buNone/>
              <a:tabLst/>
            </a:pPr>
            <a:r>
              <a:rPr kumimoji="0" lang="en-US" altLang="en-US" sz="2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1. Early Detection of Faults:</a:t>
            </a: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R="0" lvl="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Identifying potential issues before they lead to equipment failure. </a:t>
            </a:r>
          </a:p>
          <a:p>
            <a:pPr marR="0" lvl="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This helps in planning maintenance activities proactively rather than reactively.</a:t>
            </a:r>
          </a:p>
          <a:p>
            <a:pPr marL="0" marR="0" lvl="0" indent="0" algn="just" defTabSz="914400" rtl="0" eaLnBrk="0" fontAlgn="base" latinLnBrk="0" hangingPunct="0">
              <a:lnSpc>
                <a:spcPct val="100000"/>
              </a:lnSpc>
              <a:spcBef>
                <a:spcPct val="0"/>
              </a:spcBef>
              <a:spcAft>
                <a:spcPct val="0"/>
              </a:spcAft>
              <a:buClrTx/>
              <a:buSzTx/>
              <a:buNone/>
              <a:tabLst/>
            </a:pPr>
            <a:r>
              <a:rPr kumimoji="0" lang="en-US" altLang="en-US" sz="2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2. Preventive Maintenance:</a:t>
            </a:r>
            <a:endParaRPr lang="en-US" altLang="en-US" sz="2800" dirty="0">
              <a:solidFill>
                <a:schemeClr val="tx1"/>
              </a:solidFill>
              <a:latin typeface="Times New Roman" panose="02020603050405020304" pitchFamily="18" charset="0"/>
              <a:cs typeface="Times New Roman" panose="02020603050405020304" pitchFamily="18" charset="0"/>
            </a:endParaRPr>
          </a:p>
          <a:p>
            <a:pPr marR="0" lvl="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Scheduling maintenance based on the actual condition of equipment rather than fixed intervals. </a:t>
            </a:r>
          </a:p>
          <a:p>
            <a:pPr marR="0" lvl="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This approach can extend the life of the equipment and reduce unnecessary maintenance tasks.</a:t>
            </a: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2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3. Improved Reliability:</a:t>
            </a: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Enhancing the reliability and availability of machinery and systems by ensuring they are always in optimal working condition.</a:t>
            </a:r>
          </a:p>
          <a:p>
            <a:pPr marL="0" marR="0" lvl="0" indent="0" algn="just" defTabSz="914400" rtl="0" eaLnBrk="0" fontAlgn="base" latinLnBrk="0" hangingPunct="0">
              <a:lnSpc>
                <a:spcPct val="100000"/>
              </a:lnSpc>
              <a:spcBef>
                <a:spcPct val="0"/>
              </a:spcBef>
              <a:spcAft>
                <a:spcPct val="0"/>
              </a:spcAft>
              <a:buClrTx/>
              <a:buSzTx/>
              <a:buNone/>
              <a:tabLst/>
            </a:pP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indent="0">
              <a:buNone/>
            </a:pPr>
            <a:endParaRPr lang="en-US"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spTree>
    <p:extLst>
      <p:ext uri="{BB962C8B-B14F-4D97-AF65-F5344CB8AC3E}">
        <p14:creationId xmlns:p14="http://schemas.microsoft.com/office/powerpoint/2010/main" val="34799283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225280"/>
            <a:ext cx="12191999" cy="4718319"/>
          </a:xfrm>
        </p:spPr>
        <p:txBody>
          <a:bodyPr>
            <a:normAutofit/>
          </a:bodyPr>
          <a:lstStyle/>
          <a:p>
            <a:pPr marL="0" indent="0" algn="just">
              <a:buNone/>
            </a:pPr>
            <a:r>
              <a:rPr lang="en-US" sz="2800" b="1" dirty="0">
                <a:solidFill>
                  <a:schemeClr val="tx1"/>
                </a:solidFill>
                <a:latin typeface="Times New Roman" panose="02020603050405020304" pitchFamily="18" charset="0"/>
                <a:cs typeface="Times New Roman" panose="02020603050405020304" pitchFamily="18" charset="0"/>
              </a:rPr>
              <a:t>What is the main PURPOSE of Condition monitoring?</a:t>
            </a:r>
          </a:p>
          <a:p>
            <a:pPr marL="0" marR="0" lvl="0" indent="0" algn="just" defTabSz="914400" rtl="0" eaLnBrk="0" fontAlgn="base" latinLnBrk="0" hangingPunct="0">
              <a:lnSpc>
                <a:spcPct val="100000"/>
              </a:lnSpc>
              <a:spcBef>
                <a:spcPct val="0"/>
              </a:spcBef>
              <a:spcAft>
                <a:spcPct val="0"/>
              </a:spcAft>
              <a:buClrTx/>
              <a:buSzTx/>
              <a:buNone/>
              <a:tabLst/>
            </a:pPr>
            <a:r>
              <a:rPr lang="en-US" altLang="en-US" sz="2800" b="1" dirty="0">
                <a:solidFill>
                  <a:schemeClr val="tx1"/>
                </a:solidFill>
                <a:latin typeface="Times New Roman" panose="02020603050405020304" pitchFamily="18" charset="0"/>
                <a:cs typeface="Times New Roman" panose="02020603050405020304" pitchFamily="18" charset="0"/>
              </a:rPr>
              <a:t>4. </a:t>
            </a:r>
            <a:r>
              <a:rPr kumimoji="0" lang="en-US" altLang="en-US" sz="2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Cost Savings:</a:t>
            </a: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R="0" lvl="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Reducing maintenance costs by preventing major failures and optimizing maintenance schedules. </a:t>
            </a:r>
          </a:p>
          <a:p>
            <a:pPr marR="0" lvl="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Avoiding unexpected downtime can also lead to significant cost savings.</a:t>
            </a:r>
          </a:p>
          <a:p>
            <a:pPr marL="0" marR="0" lvl="0" indent="0" algn="just" defTabSz="914400" rtl="0" eaLnBrk="0" fontAlgn="base" latinLnBrk="0" hangingPunct="0">
              <a:lnSpc>
                <a:spcPct val="100000"/>
              </a:lnSpc>
              <a:spcBef>
                <a:spcPct val="0"/>
              </a:spcBef>
              <a:spcAft>
                <a:spcPct val="0"/>
              </a:spcAft>
              <a:buClrTx/>
              <a:buSzTx/>
              <a:buNone/>
              <a:tabLst/>
            </a:pPr>
            <a:r>
              <a:rPr kumimoji="0" lang="en-US" altLang="en-US" sz="2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5. Safety:</a:t>
            </a: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R="0" lvl="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Ensuring the safe operation of machinery by detecting issues that could lead to hazardous situations. </a:t>
            </a:r>
          </a:p>
          <a:p>
            <a:pPr marR="0" lvl="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This is particularly important in industries where equipment failure can have severe safety implications.</a:t>
            </a:r>
          </a:p>
          <a:p>
            <a:pPr marL="0" marR="0" lvl="0" indent="0" algn="just" defTabSz="914400" rtl="0" eaLnBrk="0" fontAlgn="base" latinLnBrk="0" hangingPunct="0">
              <a:lnSpc>
                <a:spcPct val="100000"/>
              </a:lnSpc>
              <a:spcBef>
                <a:spcPct val="0"/>
              </a:spcBef>
              <a:spcAft>
                <a:spcPct val="0"/>
              </a:spcAft>
              <a:buClrTx/>
              <a:buSzTx/>
              <a:buNone/>
              <a:tabLst/>
            </a:pP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indent="0">
              <a:buNone/>
            </a:pPr>
            <a:endParaRPr lang="en-US"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spTree>
    <p:extLst>
      <p:ext uri="{BB962C8B-B14F-4D97-AF65-F5344CB8AC3E}">
        <p14:creationId xmlns:p14="http://schemas.microsoft.com/office/powerpoint/2010/main" val="13774847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225280"/>
            <a:ext cx="12191999" cy="4718319"/>
          </a:xfrm>
        </p:spPr>
        <p:txBody>
          <a:bodyPr>
            <a:normAutofit/>
          </a:bodyPr>
          <a:lstStyle/>
          <a:p>
            <a:pPr marL="0" marR="0" indent="0" algn="ctr">
              <a:lnSpc>
                <a:spcPct val="115000"/>
              </a:lnSpc>
              <a:spcBef>
                <a:spcPts val="0"/>
              </a:spcBef>
              <a:spcAft>
                <a:spcPts val="1000"/>
              </a:spcAft>
              <a:buNone/>
            </a:pP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2. Common Condition Monitoring Techniques; </a:t>
            </a:r>
          </a:p>
          <a:p>
            <a:pPr marR="0" lvl="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The common condition monitoring techniques which are recently becoming th</a:t>
            </a:r>
            <a:r>
              <a:rPr lang="en-US" altLang="en-US" sz="2800" dirty="0">
                <a:solidFill>
                  <a:schemeClr val="tx1"/>
                </a:solidFill>
                <a:latin typeface="Times New Roman" panose="02020603050405020304" pitchFamily="18" charset="0"/>
                <a:cs typeface="Times New Roman" panose="02020603050405020304" pitchFamily="18" charset="0"/>
              </a:rPr>
              <a:t>e topic of interest and aligned with the Industry 4.0 standards are:</a:t>
            </a:r>
          </a:p>
          <a:p>
            <a:pPr marR="0" lvl="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lang="en-US" altLang="en-US" sz="2800" dirty="0">
                <a:solidFill>
                  <a:schemeClr val="tx1"/>
                </a:solidFill>
                <a:latin typeface="Times New Roman" panose="02020603050405020304" pitchFamily="18" charset="0"/>
                <a:cs typeface="Times New Roman" panose="02020603050405020304" pitchFamily="18" charset="0"/>
              </a:rPr>
              <a:t>Table below shows the recent condition monitoring techniques.</a:t>
            </a:r>
          </a:p>
          <a:p>
            <a:pPr marR="0" lvl="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lang="en-US" altLang="en-US" sz="2800" dirty="0">
                <a:solidFill>
                  <a:schemeClr val="tx1"/>
                </a:solidFill>
                <a:latin typeface="Times New Roman" panose="02020603050405020304" pitchFamily="18" charset="0"/>
                <a:cs typeface="Times New Roman" panose="02020603050405020304" pitchFamily="18" charset="0"/>
              </a:rPr>
              <a:t>In the table ref. column shows the reference paper numbers, whose references are given in the reference section at the end of slides.</a:t>
            </a: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spTree>
    <p:extLst>
      <p:ext uri="{BB962C8B-B14F-4D97-AF65-F5344CB8AC3E}">
        <p14:creationId xmlns:p14="http://schemas.microsoft.com/office/powerpoint/2010/main" val="32309284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D45E3D2-D735-A09B-05AA-B1DF9059200C}"/>
              </a:ext>
            </a:extLst>
          </p:cNvPr>
          <p:cNvPicPr>
            <a:picLocks noChangeAspect="1"/>
          </p:cNvPicPr>
          <p:nvPr/>
        </p:nvPicPr>
        <p:blipFill>
          <a:blip r:embed="rId2"/>
          <a:stretch>
            <a:fillRect/>
          </a:stretch>
        </p:blipFill>
        <p:spPr>
          <a:xfrm>
            <a:off x="1828800" y="0"/>
            <a:ext cx="8788399" cy="6858000"/>
          </a:xfrm>
          <a:prstGeom prst="rect">
            <a:avLst/>
          </a:prstGeom>
        </p:spPr>
      </p:pic>
    </p:spTree>
    <p:extLst>
      <p:ext uri="{BB962C8B-B14F-4D97-AF65-F5344CB8AC3E}">
        <p14:creationId xmlns:p14="http://schemas.microsoft.com/office/powerpoint/2010/main" val="3715617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EFCFEFD-500B-7E97-2386-FFC7487497C1}"/>
              </a:ext>
            </a:extLst>
          </p:cNvPr>
          <p:cNvPicPr>
            <a:picLocks noChangeAspect="1"/>
          </p:cNvPicPr>
          <p:nvPr/>
        </p:nvPicPr>
        <p:blipFill>
          <a:blip r:embed="rId2"/>
          <a:stretch>
            <a:fillRect/>
          </a:stretch>
        </p:blipFill>
        <p:spPr>
          <a:xfrm>
            <a:off x="1600200" y="775732"/>
            <a:ext cx="8484179" cy="6087348"/>
          </a:xfrm>
          <a:prstGeom prst="rect">
            <a:avLst/>
          </a:prstGeom>
        </p:spPr>
      </p:pic>
      <p:sp>
        <p:nvSpPr>
          <p:cNvPr id="10" name="TextBox 9">
            <a:extLst>
              <a:ext uri="{FF2B5EF4-FFF2-40B4-BE49-F238E27FC236}">
                <a16:creationId xmlns:a16="http://schemas.microsoft.com/office/drawing/2014/main" id="{8B94F19D-4B10-FDEB-C125-A7FEC58A4FA3}"/>
              </a:ext>
            </a:extLst>
          </p:cNvPr>
          <p:cNvSpPr txBox="1"/>
          <p:nvPr/>
        </p:nvSpPr>
        <p:spPr>
          <a:xfrm>
            <a:off x="2285999" y="381000"/>
            <a:ext cx="7295617" cy="369332"/>
          </a:xfrm>
          <a:prstGeom prst="rect">
            <a:avLst/>
          </a:prstGeom>
          <a:noFill/>
        </p:spPr>
        <p:txBody>
          <a:bodyPr wrap="square" rtlCol="0">
            <a:spAutoFit/>
          </a:bodyPr>
          <a:lstStyle/>
          <a:p>
            <a:r>
              <a:rPr lang="en-US" sz="1800" b="0" i="0" u="none" strike="noStrike" baseline="0" dirty="0">
                <a:latin typeface="Times New Roman" panose="02020603050405020304" pitchFamily="18" charset="0"/>
                <a:cs typeface="Times New Roman" panose="02020603050405020304" pitchFamily="18" charset="0"/>
              </a:rPr>
              <a:t>Table 2: Comparison of </a:t>
            </a:r>
            <a:r>
              <a:rPr lang="en-US" dirty="0">
                <a:latin typeface="Times New Roman" panose="02020603050405020304" pitchFamily="18" charset="0"/>
                <a:cs typeface="Times New Roman" panose="02020603050405020304" pitchFamily="18" charset="0"/>
              </a:rPr>
              <a:t>t</a:t>
            </a:r>
            <a:r>
              <a:rPr lang="en-US" sz="1800" b="0" i="0" u="none" strike="noStrike" baseline="0" dirty="0">
                <a:latin typeface="Times New Roman" panose="02020603050405020304" pitchFamily="18" charset="0"/>
                <a:cs typeface="Times New Roman" panose="02020603050405020304" pitchFamily="18" charset="0"/>
              </a:rPr>
              <a:t>he Main Algorithms For Condition Monitoring.</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37846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8B94F19D-4B10-FDEB-C125-A7FEC58A4FA3}"/>
              </a:ext>
            </a:extLst>
          </p:cNvPr>
          <p:cNvSpPr txBox="1"/>
          <p:nvPr/>
        </p:nvSpPr>
        <p:spPr>
          <a:xfrm>
            <a:off x="2285999" y="381000"/>
            <a:ext cx="7295617" cy="369332"/>
          </a:xfrm>
          <a:prstGeom prst="rect">
            <a:avLst/>
          </a:prstGeom>
          <a:noFill/>
        </p:spPr>
        <p:txBody>
          <a:bodyPr wrap="square" rtlCol="0">
            <a:spAutoFit/>
          </a:bodyPr>
          <a:lstStyle/>
          <a:p>
            <a:r>
              <a:rPr lang="en-US" sz="1800" b="0" i="0" u="none" strike="noStrike" baseline="0" dirty="0">
                <a:latin typeface="Times New Roman" panose="02020603050405020304" pitchFamily="18" charset="0"/>
                <a:cs typeface="Times New Roman" panose="02020603050405020304" pitchFamily="18" charset="0"/>
              </a:rPr>
              <a:t>Table 2: Comparison of </a:t>
            </a:r>
            <a:r>
              <a:rPr lang="en-US" dirty="0">
                <a:latin typeface="Times New Roman" panose="02020603050405020304" pitchFamily="18" charset="0"/>
                <a:cs typeface="Times New Roman" panose="02020603050405020304" pitchFamily="18" charset="0"/>
              </a:rPr>
              <a:t>t</a:t>
            </a:r>
            <a:r>
              <a:rPr lang="en-US" sz="1800" b="0" i="0" u="none" strike="noStrike" baseline="0" dirty="0">
                <a:latin typeface="Times New Roman" panose="02020603050405020304" pitchFamily="18" charset="0"/>
                <a:cs typeface="Times New Roman" panose="02020603050405020304" pitchFamily="18" charset="0"/>
              </a:rPr>
              <a:t>he Main Algorithms For Condition Monitoring.</a:t>
            </a:r>
            <a:endParaRPr lang="en-US" dirty="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D5BDA073-B50D-7A96-B7B9-D9B49B0D37AA}"/>
              </a:ext>
            </a:extLst>
          </p:cNvPr>
          <p:cNvPicPr>
            <a:picLocks noChangeAspect="1"/>
          </p:cNvPicPr>
          <p:nvPr/>
        </p:nvPicPr>
        <p:blipFill>
          <a:blip r:embed="rId2"/>
          <a:stretch>
            <a:fillRect/>
          </a:stretch>
        </p:blipFill>
        <p:spPr>
          <a:xfrm>
            <a:off x="1143000" y="750332"/>
            <a:ext cx="9658108" cy="6107668"/>
          </a:xfrm>
          <a:prstGeom prst="rect">
            <a:avLst/>
          </a:prstGeom>
        </p:spPr>
      </p:pic>
    </p:spTree>
    <p:extLst>
      <p:ext uri="{BB962C8B-B14F-4D97-AF65-F5344CB8AC3E}">
        <p14:creationId xmlns:p14="http://schemas.microsoft.com/office/powerpoint/2010/main" val="29012798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8B94F19D-4B10-FDEB-C125-A7FEC58A4FA3}"/>
              </a:ext>
            </a:extLst>
          </p:cNvPr>
          <p:cNvSpPr txBox="1"/>
          <p:nvPr/>
        </p:nvSpPr>
        <p:spPr>
          <a:xfrm>
            <a:off x="2285999" y="381000"/>
            <a:ext cx="7295617" cy="369332"/>
          </a:xfrm>
          <a:prstGeom prst="rect">
            <a:avLst/>
          </a:prstGeom>
          <a:noFill/>
        </p:spPr>
        <p:txBody>
          <a:bodyPr wrap="square" rtlCol="0">
            <a:spAutoFit/>
          </a:bodyPr>
          <a:lstStyle/>
          <a:p>
            <a:r>
              <a:rPr lang="en-US" sz="1800" b="0" i="0" u="none" strike="noStrike" baseline="0" dirty="0">
                <a:latin typeface="Times New Roman" panose="02020603050405020304" pitchFamily="18" charset="0"/>
                <a:cs typeface="Times New Roman" panose="02020603050405020304" pitchFamily="18" charset="0"/>
              </a:rPr>
              <a:t>Table 2: Comparison of </a:t>
            </a:r>
            <a:r>
              <a:rPr lang="en-US" dirty="0">
                <a:latin typeface="Times New Roman" panose="02020603050405020304" pitchFamily="18" charset="0"/>
                <a:cs typeface="Times New Roman" panose="02020603050405020304" pitchFamily="18" charset="0"/>
              </a:rPr>
              <a:t>t</a:t>
            </a:r>
            <a:r>
              <a:rPr lang="en-US" sz="1800" b="0" i="0" u="none" strike="noStrike" baseline="0" dirty="0">
                <a:latin typeface="Times New Roman" panose="02020603050405020304" pitchFamily="18" charset="0"/>
                <a:cs typeface="Times New Roman" panose="02020603050405020304" pitchFamily="18" charset="0"/>
              </a:rPr>
              <a:t>he Main Algorithms For Condition Monitoring.</a:t>
            </a:r>
            <a:endParaRPr lang="en-US"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0C76E8D3-5E6B-7B7C-AF43-9FF1078A8908}"/>
              </a:ext>
            </a:extLst>
          </p:cNvPr>
          <p:cNvPicPr>
            <a:picLocks noChangeAspect="1"/>
          </p:cNvPicPr>
          <p:nvPr/>
        </p:nvPicPr>
        <p:blipFill>
          <a:blip r:embed="rId2"/>
          <a:stretch>
            <a:fillRect/>
          </a:stretch>
        </p:blipFill>
        <p:spPr>
          <a:xfrm>
            <a:off x="214696" y="990600"/>
            <a:ext cx="11762607" cy="5867400"/>
          </a:xfrm>
          <a:prstGeom prst="rect">
            <a:avLst/>
          </a:prstGeom>
        </p:spPr>
      </p:pic>
    </p:spTree>
    <p:extLst>
      <p:ext uri="{BB962C8B-B14F-4D97-AF65-F5344CB8AC3E}">
        <p14:creationId xmlns:p14="http://schemas.microsoft.com/office/powerpoint/2010/main" val="21410251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lnSpcReduction="10000"/>
          </a:bodyPr>
          <a:lstStyle/>
          <a:p>
            <a:pPr marL="0" indent="0" algn="just">
              <a:buNone/>
            </a:pPr>
            <a:r>
              <a:rPr lang="en-US" sz="3600" b="1" dirty="0">
                <a:latin typeface="Times New Roman" panose="02020603050405020304" pitchFamily="18" charset="0"/>
                <a:cs typeface="Times New Roman" panose="02020603050405020304" pitchFamily="18" charset="0"/>
              </a:rPr>
              <a:t>Outlines:</a:t>
            </a:r>
          </a:p>
          <a:p>
            <a:pPr marR="0" algn="just">
              <a:lnSpc>
                <a:spcPct val="115000"/>
              </a:lnSpc>
              <a:spcBef>
                <a:spcPts val="0"/>
              </a:spcBef>
              <a:spcAft>
                <a:spcPts val="1000"/>
              </a:spcAft>
              <a:buAutoNum type="arabicPeriod"/>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Condition monitoring overview and purpose; </a:t>
            </a:r>
          </a:p>
          <a:p>
            <a:pPr marR="0" algn="just">
              <a:lnSpc>
                <a:spcPct val="115000"/>
              </a:lnSpc>
              <a:spcBef>
                <a:spcPts val="0"/>
              </a:spcBef>
              <a:spcAft>
                <a:spcPts val="1000"/>
              </a:spcAft>
              <a:buAutoNum type="arabicPeriod"/>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Common condition monitoring techniques; </a:t>
            </a:r>
          </a:p>
          <a:p>
            <a:pPr marR="0" algn="just">
              <a:lnSpc>
                <a:spcPct val="115000"/>
              </a:lnSpc>
              <a:spcBef>
                <a:spcPts val="0"/>
              </a:spcBef>
              <a:spcAft>
                <a:spcPts val="1000"/>
              </a:spcAft>
              <a:buAutoNum type="arabicPeriod"/>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Invasive and non-invasive methods; Sensors, data acquisition, and overview of signal pre-processing for condition monitoring.</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03269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225280"/>
            <a:ext cx="12191999" cy="4718319"/>
          </a:xfrm>
        </p:spPr>
        <p:txBody>
          <a:bodyPr>
            <a:normAutofit/>
          </a:bodyPr>
          <a:lstStyle/>
          <a:p>
            <a:pPr marL="0" marR="0" indent="0" algn="ctr">
              <a:lnSpc>
                <a:spcPct val="115000"/>
              </a:lnSpc>
              <a:spcBef>
                <a:spcPts val="0"/>
              </a:spcBef>
              <a:spcAft>
                <a:spcPts val="1000"/>
              </a:spcAft>
              <a:buNone/>
            </a:pP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3. Invasive and Non-invasive Methods; Sensors, Data Acquisition, and Overview of Signal Pre-processing for Condition Monitoring.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Diagnostic of electrical machines has been an investigative interest for researchers for the past few decades.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This also means that there are several diagnostic methods available that are used to identify the faults in machines.</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According to the number and position of sensors, the diagnostic techniques can be divided into two </a:t>
            </a:r>
            <a:r>
              <a:rPr lang="fr-FR" sz="2800" b="0" i="0" u="none" strike="noStrike" baseline="0" dirty="0">
                <a:latin typeface="Times New Roman" panose="02020603050405020304" pitchFamily="18" charset="0"/>
                <a:cs typeface="Times New Roman" panose="02020603050405020304" pitchFamily="18" charset="0"/>
              </a:rPr>
              <a:t>main catégories – non-invasive techniques and invasive techniques.</a:t>
            </a:r>
            <a:endParaRPr lang="en-US" altLang="en-US" sz="2800"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spTree>
    <p:extLst>
      <p:ext uri="{BB962C8B-B14F-4D97-AF65-F5344CB8AC3E}">
        <p14:creationId xmlns:p14="http://schemas.microsoft.com/office/powerpoint/2010/main" val="5172786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225280"/>
            <a:ext cx="12191999" cy="4718319"/>
          </a:xfrm>
        </p:spPr>
        <p:txBody>
          <a:bodyPr>
            <a:noAutofit/>
          </a:bodyPr>
          <a:lstStyle/>
          <a:p>
            <a:pPr marL="0" indent="0" algn="just">
              <a:buNone/>
            </a:pPr>
            <a:r>
              <a:rPr lang="en-US" sz="2800" b="1" i="0" u="none" strike="noStrike" baseline="0" dirty="0">
                <a:latin typeface="Times New Roman" panose="02020603050405020304" pitchFamily="18" charset="0"/>
                <a:cs typeface="Times New Roman" panose="02020603050405020304" pitchFamily="18" charset="0"/>
              </a:rPr>
              <a:t>1. Non-invasive Techniques</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The techniques where there is no built-in sensor in the equipment to get any measurements are called non-invasive techniques.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These techniques are cheap and flexible in the way that the signals of interest can be measured anywhere away from the actual physical system.</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 But these techniques are less accurate because of the external environmental factors.</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 The </a:t>
            </a:r>
            <a:r>
              <a:rPr lang="en-US" sz="2800" b="1" i="0" u="none" strike="noStrike" baseline="0" dirty="0">
                <a:latin typeface="Times New Roman" panose="02020603050405020304" pitchFamily="18" charset="0"/>
                <a:cs typeface="Times New Roman" panose="02020603050405020304" pitchFamily="18" charset="0"/>
              </a:rPr>
              <a:t>motor current measurement using clamp meters </a:t>
            </a:r>
            <a:r>
              <a:rPr lang="en-US" sz="2800" b="0" i="0" u="none" strike="noStrike" baseline="0" dirty="0">
                <a:latin typeface="Times New Roman" panose="02020603050405020304" pitchFamily="18" charset="0"/>
                <a:cs typeface="Times New Roman" panose="02020603050405020304" pitchFamily="18" charset="0"/>
              </a:rPr>
              <a:t>is a very common example of non-invasive techniques.</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 The other examples are </a:t>
            </a:r>
            <a:r>
              <a:rPr lang="en-US" sz="2800" b="1" i="0" u="none" strike="noStrike" baseline="0" dirty="0">
                <a:solidFill>
                  <a:schemeClr val="tx1"/>
                </a:solidFill>
                <a:latin typeface="Times New Roman" panose="02020603050405020304" pitchFamily="18" charset="0"/>
                <a:cs typeface="Times New Roman" panose="02020603050405020304" pitchFamily="18" charset="0"/>
              </a:rPr>
              <a:t>torque and speed measurements and thermal cameras </a:t>
            </a:r>
            <a:r>
              <a:rPr lang="en-US" sz="2800" b="0" i="0" u="none" strike="noStrike" baseline="0" dirty="0">
                <a:latin typeface="Times New Roman" panose="02020603050405020304" pitchFamily="18" charset="0"/>
                <a:cs typeface="Times New Roman" panose="02020603050405020304" pitchFamily="18" charset="0"/>
              </a:rPr>
              <a:t>etc.</a:t>
            </a:r>
            <a:endParaRPr lang="en-US" altLang="en-US" sz="2800"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spTree>
    <p:extLst>
      <p:ext uri="{BB962C8B-B14F-4D97-AF65-F5344CB8AC3E}">
        <p14:creationId xmlns:p14="http://schemas.microsoft.com/office/powerpoint/2010/main" val="35560946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225280"/>
            <a:ext cx="12191999" cy="4718319"/>
          </a:xfrm>
        </p:spPr>
        <p:txBody>
          <a:bodyPr>
            <a:noAutofit/>
          </a:bodyPr>
          <a:lstStyle/>
          <a:p>
            <a:pPr marL="0" indent="0" algn="just">
              <a:buNone/>
            </a:pPr>
            <a:r>
              <a:rPr lang="en-US" sz="2800" b="1" i="0" u="none" strike="noStrike" baseline="0" dirty="0">
                <a:solidFill>
                  <a:schemeClr val="tx1"/>
                </a:solidFill>
                <a:latin typeface="Times New Roman" panose="02020603050405020304" pitchFamily="18" charset="0"/>
                <a:cs typeface="Times New Roman" panose="02020603050405020304" pitchFamily="18" charset="0"/>
              </a:rPr>
              <a:t>2. Invasive Techniques</a:t>
            </a:r>
          </a:p>
          <a:p>
            <a:pPr algn="just">
              <a:buFont typeface="Wingdings" panose="05000000000000000000" pitchFamily="2" charset="2"/>
              <a:buChar char="Ø"/>
            </a:pPr>
            <a:r>
              <a:rPr lang="en-US" sz="2500" b="0" i="0" u="none" strike="noStrike" baseline="0" dirty="0">
                <a:latin typeface="Times New Roman" panose="02020603050405020304" pitchFamily="18" charset="0"/>
                <a:cs typeface="Times New Roman" panose="02020603050405020304" pitchFamily="18" charset="0"/>
              </a:rPr>
              <a:t>In invasive techniques, sensors are embedded in the equipment.</a:t>
            </a:r>
          </a:p>
          <a:p>
            <a:pPr algn="just">
              <a:buFont typeface="Wingdings" panose="05000000000000000000" pitchFamily="2" charset="2"/>
              <a:buChar char="Ø"/>
            </a:pPr>
            <a:r>
              <a:rPr lang="en-US" sz="2500" b="0" i="0" u="none" strike="noStrike" baseline="0" dirty="0">
                <a:latin typeface="Times New Roman" panose="02020603050405020304" pitchFamily="18" charset="0"/>
                <a:cs typeface="Times New Roman" panose="02020603050405020304" pitchFamily="18" charset="0"/>
              </a:rPr>
              <a:t> For example, </a:t>
            </a:r>
            <a:r>
              <a:rPr lang="en-US" sz="2500" b="1" i="0" u="none" strike="noStrike" baseline="0" dirty="0">
                <a:latin typeface="Times New Roman" panose="02020603050405020304" pitchFamily="18" charset="0"/>
                <a:cs typeface="Times New Roman" panose="02020603050405020304" pitchFamily="18" charset="0"/>
              </a:rPr>
              <a:t>the thermistors or positive temperature coefficient (PTC) sensors </a:t>
            </a:r>
            <a:r>
              <a:rPr lang="en-US" sz="2500" b="0" i="0" u="none" strike="noStrike" baseline="0" dirty="0">
                <a:latin typeface="Times New Roman" panose="02020603050405020304" pitchFamily="18" charset="0"/>
                <a:cs typeface="Times New Roman" panose="02020603050405020304" pitchFamily="18" charset="0"/>
              </a:rPr>
              <a:t>can be placed inside the coils of the transformer or motor for the measurement of temperature. </a:t>
            </a:r>
          </a:p>
          <a:p>
            <a:pPr algn="just">
              <a:buFont typeface="Wingdings" panose="05000000000000000000" pitchFamily="2" charset="2"/>
              <a:buChar char="Ø"/>
            </a:pPr>
            <a:r>
              <a:rPr lang="en-US" sz="2500" b="0" i="0" u="none" strike="noStrike" baseline="0" dirty="0">
                <a:latin typeface="Times New Roman" panose="02020603050405020304" pitchFamily="18" charset="0"/>
                <a:cs typeface="Times New Roman" panose="02020603050405020304" pitchFamily="18" charset="0"/>
              </a:rPr>
              <a:t>These techniques are more accurate but costly as well. </a:t>
            </a:r>
          </a:p>
          <a:p>
            <a:pPr algn="just">
              <a:buFont typeface="Wingdings" panose="05000000000000000000" pitchFamily="2" charset="2"/>
              <a:buChar char="Ø"/>
            </a:pPr>
            <a:r>
              <a:rPr lang="en-US" sz="2500" b="0" i="0" u="none" strike="noStrike" baseline="0" dirty="0">
                <a:latin typeface="Times New Roman" panose="02020603050405020304" pitchFamily="18" charset="0"/>
                <a:cs typeface="Times New Roman" panose="02020603050405020304" pitchFamily="18" charset="0"/>
              </a:rPr>
              <a:t>In a broader domain, the diagnostic techniques can be divided into the following categories:</a:t>
            </a:r>
          </a:p>
          <a:p>
            <a:pPr marL="0" indent="0" algn="just">
              <a:buNone/>
            </a:pPr>
            <a:r>
              <a:rPr lang="en-US" sz="2500" b="0" i="0" u="none" strike="noStrike" baseline="0" dirty="0">
                <a:latin typeface="Times New Roman" panose="02020603050405020304" pitchFamily="18" charset="0"/>
                <a:cs typeface="Times New Roman" panose="02020603050405020304" pitchFamily="18" charset="0"/>
              </a:rPr>
              <a:t>1) Electromagnetic field monitoring, search coils, coils wound around motor shafts (axial flux related</a:t>
            </a:r>
            <a:r>
              <a:rPr lang="en-US" sz="2500" dirty="0">
                <a:latin typeface="Times New Roman" panose="02020603050405020304" pitchFamily="18" charset="0"/>
                <a:cs typeface="Times New Roman" panose="02020603050405020304" pitchFamily="18" charset="0"/>
              </a:rPr>
              <a:t> </a:t>
            </a:r>
            <a:r>
              <a:rPr lang="en-US" sz="2500" b="0" i="0" u="none" strike="noStrike" baseline="0" dirty="0">
                <a:latin typeface="Times New Roman" panose="02020603050405020304" pitchFamily="18" charset="0"/>
                <a:cs typeface="Times New Roman" panose="02020603050405020304" pitchFamily="18" charset="0"/>
              </a:rPr>
              <a:t>detection)</a:t>
            </a:r>
          </a:p>
          <a:p>
            <a:pPr marL="0" indent="0" algn="just">
              <a:buNone/>
            </a:pPr>
            <a:r>
              <a:rPr lang="en-US" sz="2500" b="0" i="0" u="none" strike="noStrike" baseline="0" dirty="0">
                <a:latin typeface="Times New Roman" panose="02020603050405020304" pitchFamily="18" charset="0"/>
                <a:cs typeface="Times New Roman" panose="02020603050405020304" pitchFamily="18" charset="0"/>
              </a:rPr>
              <a:t>2) Temperature measurements</a:t>
            </a:r>
          </a:p>
          <a:p>
            <a:pPr marL="0" indent="0" algn="just">
              <a:buNone/>
            </a:pPr>
            <a:r>
              <a:rPr lang="en-US" sz="2500" b="0" i="0" u="none" strike="noStrike" baseline="0" dirty="0">
                <a:latin typeface="Times New Roman" panose="02020603050405020304" pitchFamily="18" charset="0"/>
                <a:cs typeface="Times New Roman" panose="02020603050405020304" pitchFamily="18" charset="0"/>
              </a:rPr>
              <a:t>3) Infrared recognition</a:t>
            </a:r>
          </a:p>
          <a:p>
            <a:pPr algn="l"/>
            <a:endParaRPr lang="en-US" altLang="en-US" sz="2800"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spTree>
    <p:extLst>
      <p:ext uri="{BB962C8B-B14F-4D97-AF65-F5344CB8AC3E}">
        <p14:creationId xmlns:p14="http://schemas.microsoft.com/office/powerpoint/2010/main" val="5878287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225280"/>
            <a:ext cx="12191999" cy="4718319"/>
          </a:xfrm>
        </p:spPr>
        <p:txBody>
          <a:bodyPr>
            <a:noAutofit/>
          </a:bodyPr>
          <a:lstStyle/>
          <a:p>
            <a:pPr marL="0" indent="0" algn="just">
              <a:buNone/>
            </a:pPr>
            <a:r>
              <a:rPr lang="en-US" sz="2800" b="0" i="0" u="none" strike="noStrike" baseline="0" dirty="0">
                <a:latin typeface="Times New Roman" panose="02020603050405020304" pitchFamily="18" charset="0"/>
                <a:cs typeface="Times New Roman" panose="02020603050405020304" pitchFamily="18" charset="0"/>
              </a:rPr>
              <a:t>4) Radio-frequency (RF) emissions monitoring</a:t>
            </a:r>
          </a:p>
          <a:p>
            <a:pPr marL="0" indent="0" algn="just">
              <a:buNone/>
            </a:pPr>
            <a:r>
              <a:rPr lang="en-US" sz="2800" b="0" i="0" u="none" strike="noStrike" baseline="0" dirty="0">
                <a:latin typeface="Times New Roman" panose="02020603050405020304" pitchFamily="18" charset="0"/>
                <a:cs typeface="Times New Roman" panose="02020603050405020304" pitchFamily="18" charset="0"/>
              </a:rPr>
              <a:t>5) Noise and vibration monitoring</a:t>
            </a:r>
          </a:p>
          <a:p>
            <a:pPr marL="0" indent="0" algn="just">
              <a:buNone/>
            </a:pPr>
            <a:r>
              <a:rPr lang="en-US" sz="2800" b="0" i="0" u="none" strike="noStrike" baseline="0" dirty="0">
                <a:latin typeface="Times New Roman" panose="02020603050405020304" pitchFamily="18" charset="0"/>
                <a:cs typeface="Times New Roman" panose="02020603050405020304" pitchFamily="18" charset="0"/>
              </a:rPr>
              <a:t>6) Chemical analysis</a:t>
            </a:r>
          </a:p>
          <a:p>
            <a:pPr marL="0" indent="0" algn="just">
              <a:buNone/>
            </a:pPr>
            <a:r>
              <a:rPr lang="en-US" sz="2800" b="0" i="0" u="none" strike="noStrike" baseline="0" dirty="0">
                <a:latin typeface="Times New Roman" panose="02020603050405020304" pitchFamily="18" charset="0"/>
                <a:cs typeface="Times New Roman" panose="02020603050405020304" pitchFamily="18" charset="0"/>
              </a:rPr>
              <a:t>7) Acoustic noise measurements</a:t>
            </a:r>
          </a:p>
          <a:p>
            <a:pPr marL="0" indent="0" algn="just">
              <a:buNone/>
            </a:pPr>
            <a:r>
              <a:rPr lang="en-US" sz="2800" b="0" i="0" u="none" strike="noStrike" baseline="0" dirty="0">
                <a:latin typeface="Times New Roman" panose="02020603050405020304" pitchFamily="18" charset="0"/>
                <a:cs typeface="Times New Roman" panose="02020603050405020304" pitchFamily="18" charset="0"/>
              </a:rPr>
              <a:t>8) Motor-current signature analysis (MCSA)</a:t>
            </a:r>
          </a:p>
          <a:p>
            <a:pPr marL="0" indent="0" algn="just">
              <a:buNone/>
            </a:pPr>
            <a:r>
              <a:rPr lang="en-US" sz="2800" b="0" i="0" u="none" strike="noStrike" baseline="0" dirty="0">
                <a:latin typeface="Times New Roman" panose="02020603050405020304" pitchFamily="18" charset="0"/>
                <a:cs typeface="Times New Roman" panose="02020603050405020304" pitchFamily="18" charset="0"/>
              </a:rPr>
              <a:t>9) Model, artificial intelligence, and neural-network-based techniques.</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However, almost all of the above-mentioned techniques depend upon the tools depicted in the following Fig. 5.</a:t>
            </a: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spTree>
    <p:extLst>
      <p:ext uri="{BB962C8B-B14F-4D97-AF65-F5344CB8AC3E}">
        <p14:creationId xmlns:p14="http://schemas.microsoft.com/office/powerpoint/2010/main" val="4205162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pic>
        <p:nvPicPr>
          <p:cNvPr id="7" name="Picture 6">
            <a:extLst>
              <a:ext uri="{FF2B5EF4-FFF2-40B4-BE49-F238E27FC236}">
                <a16:creationId xmlns:a16="http://schemas.microsoft.com/office/drawing/2014/main" id="{1C56F339-2E87-04A8-BD6A-34AF2C3830D0}"/>
              </a:ext>
            </a:extLst>
          </p:cNvPr>
          <p:cNvPicPr>
            <a:picLocks noChangeAspect="1"/>
          </p:cNvPicPr>
          <p:nvPr/>
        </p:nvPicPr>
        <p:blipFill>
          <a:blip r:embed="rId3"/>
          <a:stretch>
            <a:fillRect/>
          </a:stretch>
        </p:blipFill>
        <p:spPr>
          <a:xfrm>
            <a:off x="45656" y="990600"/>
            <a:ext cx="8595490" cy="5867400"/>
          </a:xfrm>
          <a:prstGeom prst="rect">
            <a:avLst/>
          </a:prstGeom>
        </p:spPr>
      </p:pic>
      <p:sp>
        <p:nvSpPr>
          <p:cNvPr id="8" name="TextBox 7">
            <a:extLst>
              <a:ext uri="{FF2B5EF4-FFF2-40B4-BE49-F238E27FC236}">
                <a16:creationId xmlns:a16="http://schemas.microsoft.com/office/drawing/2014/main" id="{0F5337A3-7D91-8F87-DE86-2DD7A631860F}"/>
              </a:ext>
            </a:extLst>
          </p:cNvPr>
          <p:cNvSpPr txBox="1"/>
          <p:nvPr/>
        </p:nvSpPr>
        <p:spPr>
          <a:xfrm>
            <a:off x="8305800" y="5867400"/>
            <a:ext cx="3505199" cy="830997"/>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Figure 5: </a:t>
            </a:r>
            <a:r>
              <a:rPr lang="en-US" sz="2400" b="0" i="0" u="none" strike="noStrike" baseline="0" dirty="0">
                <a:latin typeface="Times New Roman" panose="02020603050405020304" pitchFamily="18" charset="0"/>
                <a:cs typeface="Times New Roman" panose="02020603050405020304" pitchFamily="18" charset="0"/>
              </a:rPr>
              <a:t>Classification of fault diagnostic techniques</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57713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225280"/>
            <a:ext cx="12191999" cy="4718319"/>
          </a:xfrm>
        </p:spPr>
        <p:txBody>
          <a:bodyPr>
            <a:noAutofit/>
          </a:bodyPr>
          <a:lstStyle/>
          <a:p>
            <a:pPr marL="0" indent="0" algn="just">
              <a:buNone/>
            </a:pPr>
            <a:r>
              <a:rPr lang="en-US" sz="2800" b="1" dirty="0">
                <a:latin typeface="Times New Roman" panose="02020603050405020304" pitchFamily="18" charset="0"/>
                <a:cs typeface="Times New Roman" panose="02020603050405020304" pitchFamily="18" charset="0"/>
              </a:rPr>
              <a:t>Key Components of Condition Monitoring:</a:t>
            </a:r>
          </a:p>
          <a:p>
            <a:pPr algn="just">
              <a:buFont typeface="+mj-lt"/>
              <a:buAutoNum type="arabicPeriod"/>
            </a:pPr>
            <a:r>
              <a:rPr lang="en-US" sz="2800" b="1" dirty="0">
                <a:latin typeface="Times New Roman" panose="02020603050405020304" pitchFamily="18" charset="0"/>
                <a:cs typeface="Times New Roman" panose="02020603050405020304" pitchFamily="18" charset="0"/>
              </a:rPr>
              <a:t>Sensors</a:t>
            </a:r>
            <a:r>
              <a:rPr lang="en-US" sz="2800" dirty="0">
                <a:latin typeface="Times New Roman" panose="02020603050405020304" pitchFamily="18" charset="0"/>
                <a:cs typeface="Times New Roman" panose="02020603050405020304" pitchFamily="18" charset="0"/>
              </a:rPr>
              <a:t>:</a:t>
            </a:r>
          </a:p>
          <a:p>
            <a:pPr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 Devices used to measure various physical parameters such as vibration, temperature, pressure, and more.</a:t>
            </a:r>
          </a:p>
          <a:p>
            <a:pPr marL="0" indent="0" algn="just">
              <a:buNone/>
            </a:pPr>
            <a:r>
              <a:rPr lang="en-US" sz="2800" b="1" dirty="0">
                <a:latin typeface="Times New Roman" panose="02020603050405020304" pitchFamily="18" charset="0"/>
                <a:cs typeface="Times New Roman" panose="02020603050405020304" pitchFamily="18" charset="0"/>
              </a:rPr>
              <a:t>2. Data Acquisition</a:t>
            </a:r>
            <a:r>
              <a:rPr lang="en-US" sz="2800" dirty="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The process of collecting data from sensors and converting it into a digital format for analysis.</a:t>
            </a:r>
          </a:p>
          <a:p>
            <a:pPr marL="0" indent="0" algn="just">
              <a:buNone/>
            </a:pPr>
            <a:r>
              <a:rPr lang="en-US" sz="2800" b="1" dirty="0">
                <a:latin typeface="Times New Roman" panose="02020603050405020304" pitchFamily="18" charset="0"/>
                <a:cs typeface="Times New Roman" panose="02020603050405020304" pitchFamily="18" charset="0"/>
              </a:rPr>
              <a:t>3. Signal Pre-processing</a:t>
            </a:r>
            <a:r>
              <a:rPr lang="en-US" sz="2800" dirty="0">
                <a:latin typeface="Times New Roman" panose="02020603050405020304" pitchFamily="18" charset="0"/>
                <a:cs typeface="Times New Roman" panose="02020603050405020304" pitchFamily="18" charset="0"/>
              </a:rPr>
              <a:t>:</a:t>
            </a:r>
          </a:p>
          <a:p>
            <a:pPr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Techniques used to filter, transform, and prepare raw sensor data for further analysis.</a:t>
            </a:r>
          </a:p>
          <a:p>
            <a:pPr algn="l"/>
            <a:endParaRPr lang="en-US" altLang="en-US" sz="2800"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spTree>
    <p:extLst>
      <p:ext uri="{BB962C8B-B14F-4D97-AF65-F5344CB8AC3E}">
        <p14:creationId xmlns:p14="http://schemas.microsoft.com/office/powerpoint/2010/main" val="33224903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pic>
        <p:nvPicPr>
          <p:cNvPr id="7" name="Picture 6">
            <a:extLst>
              <a:ext uri="{FF2B5EF4-FFF2-40B4-BE49-F238E27FC236}">
                <a16:creationId xmlns:a16="http://schemas.microsoft.com/office/drawing/2014/main" id="{C128F5BB-2E4A-C686-80BF-F861CCD9F8CD}"/>
              </a:ext>
            </a:extLst>
          </p:cNvPr>
          <p:cNvPicPr>
            <a:picLocks noChangeAspect="1"/>
          </p:cNvPicPr>
          <p:nvPr/>
        </p:nvPicPr>
        <p:blipFill>
          <a:blip r:embed="rId3"/>
          <a:stretch>
            <a:fillRect/>
          </a:stretch>
        </p:blipFill>
        <p:spPr>
          <a:xfrm>
            <a:off x="152400" y="2002020"/>
            <a:ext cx="11722020" cy="2853960"/>
          </a:xfrm>
          <a:prstGeom prst="rect">
            <a:avLst/>
          </a:prstGeom>
        </p:spPr>
      </p:pic>
      <p:sp>
        <p:nvSpPr>
          <p:cNvPr id="8" name="TextBox 7">
            <a:extLst>
              <a:ext uri="{FF2B5EF4-FFF2-40B4-BE49-F238E27FC236}">
                <a16:creationId xmlns:a16="http://schemas.microsoft.com/office/drawing/2014/main" id="{B39A1D5F-99CE-D29C-2B31-7272F19FDF02}"/>
              </a:ext>
            </a:extLst>
          </p:cNvPr>
          <p:cNvSpPr txBox="1"/>
          <p:nvPr/>
        </p:nvSpPr>
        <p:spPr>
          <a:xfrm>
            <a:off x="838200" y="4522208"/>
            <a:ext cx="9394110" cy="369332"/>
          </a:xfrm>
          <a:prstGeom prst="rect">
            <a:avLst/>
          </a:prstGeom>
          <a:noFill/>
        </p:spPr>
        <p:txBody>
          <a:bodyPr wrap="none" rtlCol="0">
            <a:spAutoFit/>
          </a:bodyPr>
          <a:lstStyle/>
          <a:p>
            <a:r>
              <a:rPr lang="en-US" dirty="0"/>
              <a:t>Figure 6: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Overview of  Sensors, data acquisition and Signal Pre-processing in condition monitoring </a:t>
            </a:r>
            <a:endParaRPr lang="en-US" dirty="0"/>
          </a:p>
        </p:txBody>
      </p:sp>
    </p:spTree>
    <p:extLst>
      <p:ext uri="{BB962C8B-B14F-4D97-AF65-F5344CB8AC3E}">
        <p14:creationId xmlns:p14="http://schemas.microsoft.com/office/powerpoint/2010/main" val="16252968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225280"/>
            <a:ext cx="12191999" cy="4718319"/>
          </a:xfrm>
        </p:spPr>
        <p:txBody>
          <a:bodyPr>
            <a:noAutofit/>
          </a:bodyPr>
          <a:lstStyle/>
          <a:p>
            <a:pPr marL="0" indent="0" algn="just">
              <a:buNone/>
            </a:pPr>
            <a:r>
              <a:rPr lang="en-US" sz="2800" b="1" dirty="0">
                <a:latin typeface="Times New Roman" panose="02020603050405020304" pitchFamily="18" charset="0"/>
                <a:cs typeface="Times New Roman" panose="02020603050405020304" pitchFamily="18" charset="0"/>
              </a:rPr>
              <a:t>Sensing Elements:</a:t>
            </a:r>
          </a:p>
          <a:p>
            <a:pPr algn="just">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Use temperature sensors to sense the thermal condition of inter parts of machine.</a:t>
            </a:r>
          </a:p>
          <a:p>
            <a:pPr algn="just">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Use tachometer to read the speed of the rotor.</a:t>
            </a:r>
          </a:p>
          <a:p>
            <a:pPr algn="just">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Use ammeter and clamp meter to read magnitude of current signals </a:t>
            </a:r>
          </a:p>
          <a:p>
            <a:pPr algn="just">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Use voltmeter to read voltage magnitude supplied.</a:t>
            </a:r>
          </a:p>
          <a:p>
            <a:pPr algn="just">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Use Infrared Sensors to measure gas concentration based on the absorption of infrared light by gas molecules.</a:t>
            </a:r>
          </a:p>
          <a:p>
            <a:pPr algn="just">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Piezoelectric Sensors to detect high-frequency sound waves generated by cracks or other structural changes in materials.</a:t>
            </a:r>
          </a:p>
          <a:p>
            <a:pPr algn="just">
              <a:buFont typeface="Wingdings" panose="05000000000000000000" pitchFamily="2" charset="2"/>
              <a:buChar char="Ø"/>
            </a:pPr>
            <a:r>
              <a:rPr lang="en-US" sz="2600" dirty="0">
                <a:solidFill>
                  <a:schemeClr val="tx1"/>
                </a:solidFill>
                <a:latin typeface="Times New Roman" panose="02020603050405020304" pitchFamily="18" charset="0"/>
                <a:cs typeface="Times New Roman" panose="02020603050405020304" pitchFamily="18" charset="0"/>
              </a:rPr>
              <a:t>Transducer convert mechanical signals into electrical signals.</a:t>
            </a:r>
          </a:p>
          <a:p>
            <a:pPr algn="just">
              <a:buFont typeface="Wingdings" panose="05000000000000000000" pitchFamily="2" charset="2"/>
              <a:buChar char="Ø"/>
            </a:pPr>
            <a:endParaRPr lang="en-US"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spTree>
    <p:extLst>
      <p:ext uri="{BB962C8B-B14F-4D97-AF65-F5344CB8AC3E}">
        <p14:creationId xmlns:p14="http://schemas.microsoft.com/office/powerpoint/2010/main" val="6117209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225280"/>
            <a:ext cx="12191999" cy="4718319"/>
          </a:xfrm>
        </p:spPr>
        <p:txBody>
          <a:bodyPr>
            <a:noAutofit/>
          </a:bodyPr>
          <a:lstStyle/>
          <a:p>
            <a:pPr marL="0" indent="0" algn="just">
              <a:buNone/>
            </a:pPr>
            <a:r>
              <a:rPr lang="en-US" sz="2800" b="1" dirty="0">
                <a:latin typeface="Times New Roman" panose="02020603050405020304" pitchFamily="18" charset="0"/>
                <a:cs typeface="Times New Roman" panose="02020603050405020304" pitchFamily="18" charset="0"/>
              </a:rPr>
              <a:t>Data Acquisition and signal conditioning  :</a:t>
            </a:r>
          </a:p>
          <a:p>
            <a:pPr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Collect signals and data from various sensors and convert it into digital/analog signals as per the requirement.</a:t>
            </a:r>
          </a:p>
          <a:p>
            <a:pPr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 It will add feedbacks, magnify/amplify the signals,  chop, filter the signals and conditions the signals.</a:t>
            </a:r>
          </a:p>
          <a:p>
            <a:pPr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Eliminations and manipulation of signals are done here.</a:t>
            </a:r>
          </a:p>
          <a:p>
            <a:pPr algn="just">
              <a:buFont typeface="Wingdings" panose="05000000000000000000" pitchFamily="2" charset="2"/>
              <a:buChar char="Ø"/>
            </a:pPr>
            <a:r>
              <a:rPr lang="en-US" sz="2800" dirty="0">
                <a:solidFill>
                  <a:schemeClr val="tx1"/>
                </a:solidFill>
                <a:latin typeface="Times New Roman" panose="02020603050405020304" pitchFamily="18" charset="0"/>
                <a:cs typeface="Times New Roman" panose="02020603050405020304" pitchFamily="18" charset="0"/>
              </a:rPr>
              <a:t>Over all modification of signals received from the sensing elements and readying for the signal processing.</a:t>
            </a:r>
          </a:p>
          <a:p>
            <a:pPr algn="just">
              <a:buFont typeface="Wingdings" panose="05000000000000000000" pitchFamily="2" charset="2"/>
              <a:buChar char="Ø"/>
            </a:pPr>
            <a:endParaRPr lang="en-US"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spTree>
    <p:extLst>
      <p:ext uri="{BB962C8B-B14F-4D97-AF65-F5344CB8AC3E}">
        <p14:creationId xmlns:p14="http://schemas.microsoft.com/office/powerpoint/2010/main" val="23512429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pic>
        <p:nvPicPr>
          <p:cNvPr id="7" name="Picture 6">
            <a:extLst>
              <a:ext uri="{FF2B5EF4-FFF2-40B4-BE49-F238E27FC236}">
                <a16:creationId xmlns:a16="http://schemas.microsoft.com/office/drawing/2014/main" id="{2260812E-A520-F704-7988-52B48000DDF2}"/>
              </a:ext>
            </a:extLst>
          </p:cNvPr>
          <p:cNvPicPr>
            <a:picLocks noChangeAspect="1"/>
          </p:cNvPicPr>
          <p:nvPr/>
        </p:nvPicPr>
        <p:blipFill>
          <a:blip r:embed="rId3"/>
          <a:stretch>
            <a:fillRect/>
          </a:stretch>
        </p:blipFill>
        <p:spPr>
          <a:xfrm>
            <a:off x="1371600" y="990600"/>
            <a:ext cx="8721419" cy="4495800"/>
          </a:xfrm>
          <a:prstGeom prst="rect">
            <a:avLst/>
          </a:prstGeom>
        </p:spPr>
      </p:pic>
      <p:sp>
        <p:nvSpPr>
          <p:cNvPr id="8" name="TextBox 7">
            <a:extLst>
              <a:ext uri="{FF2B5EF4-FFF2-40B4-BE49-F238E27FC236}">
                <a16:creationId xmlns:a16="http://schemas.microsoft.com/office/drawing/2014/main" id="{2BDD1D4D-E480-6A2B-C180-55FE2B3A6040}"/>
              </a:ext>
            </a:extLst>
          </p:cNvPr>
          <p:cNvSpPr txBox="1"/>
          <p:nvPr/>
        </p:nvSpPr>
        <p:spPr>
          <a:xfrm>
            <a:off x="2362200" y="5503148"/>
            <a:ext cx="5450275" cy="369332"/>
          </a:xfrm>
          <a:prstGeom prst="rect">
            <a:avLst/>
          </a:prstGeom>
          <a:noFill/>
        </p:spPr>
        <p:txBody>
          <a:bodyPr wrap="none" rtlCol="0">
            <a:spAutoFit/>
          </a:bodyPr>
          <a:lstStyle/>
          <a:p>
            <a:r>
              <a:rPr lang="en-US" dirty="0"/>
              <a:t>Figure 7: Generalized block diagram for data acquisition </a:t>
            </a:r>
          </a:p>
        </p:txBody>
      </p:sp>
    </p:spTree>
    <p:extLst>
      <p:ext uri="{BB962C8B-B14F-4D97-AF65-F5344CB8AC3E}">
        <p14:creationId xmlns:p14="http://schemas.microsoft.com/office/powerpoint/2010/main" val="18747567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225280"/>
            <a:ext cx="12191999" cy="4718319"/>
          </a:xfrm>
        </p:spPr>
        <p:txBody>
          <a:bodyPr>
            <a:normAutofit/>
          </a:bodyPr>
          <a:lstStyle/>
          <a:p>
            <a:pPr marL="0" indent="0" algn="ctr">
              <a:buNone/>
            </a:pPr>
            <a:r>
              <a:rPr lang="en-US" sz="2800" b="1" dirty="0">
                <a:solidFill>
                  <a:schemeClr val="tx1"/>
                </a:solidFill>
                <a:latin typeface="Times New Roman" panose="02020603050405020304" pitchFamily="18" charset="0"/>
                <a:cs typeface="Times New Roman" panose="02020603050405020304" pitchFamily="18" charset="0"/>
              </a:rPr>
              <a:t>Introductions: Overview of Conditioning Monitoring</a:t>
            </a:r>
          </a:p>
          <a:p>
            <a:pPr algn="just">
              <a:buFont typeface="Wingdings" panose="05000000000000000000" pitchFamily="2" charset="2"/>
              <a:buChar char="Ø"/>
            </a:pPr>
            <a:r>
              <a:rPr lang="en-US" sz="2000" dirty="0">
                <a:solidFill>
                  <a:schemeClr val="tx1"/>
                </a:solidFill>
                <a:latin typeface="Times New Roman" panose="02020603050405020304" pitchFamily="18" charset="0"/>
                <a:cs typeface="Times New Roman" panose="02020603050405020304" pitchFamily="18" charset="0"/>
              </a:rPr>
              <a:t>T</a:t>
            </a:r>
            <a:r>
              <a:rPr lang="en-US" sz="2000" b="0" i="0" u="none" strike="noStrike" baseline="0" dirty="0">
                <a:solidFill>
                  <a:schemeClr val="tx1"/>
                </a:solidFill>
                <a:latin typeface="Times New Roman" panose="02020603050405020304" pitchFamily="18" charset="0"/>
                <a:cs typeface="Times New Roman" panose="02020603050405020304" pitchFamily="18" charset="0"/>
              </a:rPr>
              <a:t>he speed of rotating machinery, together with the capabilities of their control and processing systems, are now improving at an ever-increasing rate. </a:t>
            </a:r>
          </a:p>
          <a:p>
            <a:pPr algn="just">
              <a:buFont typeface="Wingdings" panose="05000000000000000000" pitchFamily="2" charset="2"/>
              <a:buChar char="Ø"/>
            </a:pPr>
            <a:r>
              <a:rPr lang="en-US" sz="2000" b="0" i="0" u="none" strike="noStrike" baseline="0" dirty="0">
                <a:solidFill>
                  <a:schemeClr val="tx1"/>
                </a:solidFill>
                <a:latin typeface="Times New Roman" panose="02020603050405020304" pitchFamily="18" charset="0"/>
                <a:cs typeface="Times New Roman" panose="02020603050405020304" pitchFamily="18" charset="0"/>
              </a:rPr>
              <a:t>Many of these machines are currently being designed to operate almost super critically, and this trend is likely to continue under the competitive demands of the marketplace.</a:t>
            </a:r>
          </a:p>
          <a:p>
            <a:pPr algn="just">
              <a:buFont typeface="Wingdings" panose="05000000000000000000" pitchFamily="2" charset="2"/>
              <a:buChar char="Ø"/>
            </a:pPr>
            <a:r>
              <a:rPr lang="en-US" sz="2000" b="0" i="0" u="none" strike="noStrike" baseline="0" dirty="0">
                <a:solidFill>
                  <a:schemeClr val="tx1"/>
                </a:solidFill>
                <a:latin typeface="Times New Roman" panose="02020603050405020304" pitchFamily="18" charset="0"/>
                <a:cs typeface="Times New Roman" panose="02020603050405020304" pitchFamily="18" charset="0"/>
              </a:rPr>
              <a:t>Thus, the monitoring and control of excessive vibration, noise, thermal variation, dust and dangerous emissions from plant and machinery of various types are now required by law in many countries. </a:t>
            </a:r>
          </a:p>
          <a:p>
            <a:pPr algn="just">
              <a:buFont typeface="Wingdings" panose="05000000000000000000" pitchFamily="2" charset="2"/>
              <a:buChar char="Ø"/>
            </a:pPr>
            <a:r>
              <a:rPr lang="en-US" sz="2000" b="0" i="0" u="none" strike="noStrike" baseline="0" dirty="0">
                <a:solidFill>
                  <a:schemeClr val="tx1"/>
                </a:solidFill>
                <a:latin typeface="Times New Roman" panose="02020603050405020304" pitchFamily="18" charset="0"/>
                <a:cs typeface="Times New Roman" panose="02020603050405020304" pitchFamily="18" charset="0"/>
              </a:rPr>
              <a:t>In addition, a large number of countries are also applying strict liability legislation in respect of defective products. </a:t>
            </a:r>
          </a:p>
          <a:p>
            <a:pPr algn="just">
              <a:buFont typeface="Wingdings" panose="05000000000000000000" pitchFamily="2" charset="2"/>
              <a:buChar char="Ø"/>
            </a:pPr>
            <a:r>
              <a:rPr lang="en-US" sz="2000" b="0" i="0" u="none" strike="noStrike" baseline="0" dirty="0">
                <a:solidFill>
                  <a:schemeClr val="tx1"/>
                </a:solidFill>
                <a:latin typeface="Times New Roman" panose="02020603050405020304" pitchFamily="18" charset="0"/>
                <a:cs typeface="Times New Roman" panose="02020603050405020304" pitchFamily="18" charset="0"/>
              </a:rPr>
              <a:t>This has been done under various Acts and Directives, which have been formulated to protect a nation's society from the dishonest application of technology. </a:t>
            </a:r>
          </a:p>
          <a:p>
            <a:pPr algn="just">
              <a:buFont typeface="Wingdings" panose="05000000000000000000" pitchFamily="2" charset="2"/>
              <a:buChar char="Ø"/>
            </a:pPr>
            <a:r>
              <a:rPr lang="en-US" sz="2000" b="0" i="0" u="none" strike="noStrike" baseline="0" dirty="0">
                <a:solidFill>
                  <a:schemeClr val="tx1"/>
                </a:solidFill>
                <a:latin typeface="Times New Roman" panose="02020603050405020304" pitchFamily="18" charset="0"/>
                <a:cs typeface="Times New Roman" panose="02020603050405020304" pitchFamily="18" charset="0"/>
              </a:rPr>
              <a:t>Accordingly, anyone who suffers harm as a result of a defective product or process can now recover compensation from those liable for the injury.</a:t>
            </a:r>
            <a:endParaRPr lang="en-NP" sz="2000"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spTree>
    <p:extLst>
      <p:ext uri="{BB962C8B-B14F-4D97-AF65-F5344CB8AC3E}">
        <p14:creationId xmlns:p14="http://schemas.microsoft.com/office/powerpoint/2010/main" val="31838613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225280"/>
            <a:ext cx="12191999" cy="4718319"/>
          </a:xfrm>
        </p:spPr>
        <p:txBody>
          <a:bodyPr>
            <a:noAutofit/>
          </a:bodyPr>
          <a:lstStyle/>
          <a:p>
            <a:pPr marL="0" indent="0" algn="just">
              <a:buNone/>
            </a:pPr>
            <a:r>
              <a:rPr lang="en-US" sz="2800" b="1" dirty="0">
                <a:latin typeface="Times New Roman" panose="02020603050405020304" pitchFamily="18" charset="0"/>
                <a:cs typeface="Times New Roman" panose="02020603050405020304" pitchFamily="18" charset="0"/>
              </a:rPr>
              <a:t>Signal Processing Elements/Units  :</a:t>
            </a:r>
          </a:p>
          <a:p>
            <a:pPr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Analyze the input signal and perform the operation on the signals.</a:t>
            </a:r>
          </a:p>
          <a:p>
            <a:pPr algn="just">
              <a:buFont typeface="Wingdings" panose="05000000000000000000" pitchFamily="2" charset="2"/>
              <a:buChar char="Ø"/>
            </a:pPr>
            <a:r>
              <a:rPr lang="en-US" sz="2800" dirty="0">
                <a:solidFill>
                  <a:schemeClr val="tx1"/>
                </a:solidFill>
                <a:latin typeface="Times New Roman" panose="02020603050405020304" pitchFamily="18" charset="0"/>
                <a:cs typeface="Times New Roman" panose="02020603050405020304" pitchFamily="18" charset="0"/>
              </a:rPr>
              <a:t>Analyze, modify and synthesizations of the signals.</a:t>
            </a:r>
          </a:p>
          <a:p>
            <a:pPr algn="just">
              <a:buFont typeface="Wingdings" panose="05000000000000000000" pitchFamily="2" charset="2"/>
              <a:buChar char="Ø"/>
            </a:pPr>
            <a:r>
              <a:rPr lang="en-US" sz="2800" dirty="0">
                <a:solidFill>
                  <a:schemeClr val="tx1"/>
                </a:solidFill>
                <a:latin typeface="Times New Roman" panose="02020603050405020304" pitchFamily="18" charset="0"/>
                <a:cs typeface="Times New Roman" panose="02020603050405020304" pitchFamily="18" charset="0"/>
              </a:rPr>
              <a:t>In condition monitoring, signal processing means running a ANN, Fuzzy Logic or AI tools etc. to analyze the condition of the machine. </a:t>
            </a:r>
          </a:p>
          <a:p>
            <a:pPr algn="just">
              <a:buFont typeface="Wingdings" panose="05000000000000000000" pitchFamily="2" charset="2"/>
              <a:buChar char="Ø"/>
            </a:pPr>
            <a:endParaRPr lang="en-US"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spTree>
    <p:extLst>
      <p:ext uri="{BB962C8B-B14F-4D97-AF65-F5344CB8AC3E}">
        <p14:creationId xmlns:p14="http://schemas.microsoft.com/office/powerpoint/2010/main" val="15106932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pic>
        <p:nvPicPr>
          <p:cNvPr id="7" name="Picture 6">
            <a:extLst>
              <a:ext uri="{FF2B5EF4-FFF2-40B4-BE49-F238E27FC236}">
                <a16:creationId xmlns:a16="http://schemas.microsoft.com/office/drawing/2014/main" id="{A4200E03-7724-AB59-5553-11EF5AD0BCE5}"/>
              </a:ext>
            </a:extLst>
          </p:cNvPr>
          <p:cNvPicPr>
            <a:picLocks noChangeAspect="1"/>
          </p:cNvPicPr>
          <p:nvPr/>
        </p:nvPicPr>
        <p:blipFill>
          <a:blip r:embed="rId3"/>
          <a:stretch>
            <a:fillRect/>
          </a:stretch>
        </p:blipFill>
        <p:spPr>
          <a:xfrm>
            <a:off x="228600" y="1058280"/>
            <a:ext cx="7028091" cy="4741439"/>
          </a:xfrm>
          <a:prstGeom prst="rect">
            <a:avLst/>
          </a:prstGeom>
        </p:spPr>
      </p:pic>
      <p:sp>
        <p:nvSpPr>
          <p:cNvPr id="8" name="TextBox 7">
            <a:extLst>
              <a:ext uri="{FF2B5EF4-FFF2-40B4-BE49-F238E27FC236}">
                <a16:creationId xmlns:a16="http://schemas.microsoft.com/office/drawing/2014/main" id="{A1EFDFDE-CDD5-068C-6C6E-675F13AD791C}"/>
              </a:ext>
            </a:extLst>
          </p:cNvPr>
          <p:cNvSpPr txBox="1"/>
          <p:nvPr/>
        </p:nvSpPr>
        <p:spPr>
          <a:xfrm>
            <a:off x="6781800" y="4876800"/>
            <a:ext cx="4478109" cy="646331"/>
          </a:xfrm>
          <a:prstGeom prst="rect">
            <a:avLst/>
          </a:prstGeom>
          <a:noFill/>
        </p:spPr>
        <p:txBody>
          <a:bodyPr wrap="square" rtlCol="0">
            <a:spAutoFit/>
          </a:bodyPr>
          <a:lstStyle/>
          <a:p>
            <a:r>
              <a:rPr lang="en-US" dirty="0"/>
              <a:t>Figure 8: Simple digital signal processing bock diagram.</a:t>
            </a:r>
          </a:p>
        </p:txBody>
      </p:sp>
    </p:spTree>
    <p:extLst>
      <p:ext uri="{BB962C8B-B14F-4D97-AF65-F5344CB8AC3E}">
        <p14:creationId xmlns:p14="http://schemas.microsoft.com/office/powerpoint/2010/main" val="19274282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buNone/>
            </a:pP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References:</a:t>
            </a:r>
          </a:p>
          <a:p>
            <a:pPr marL="0" indent="0">
              <a:buNone/>
            </a:pP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None/>
              <a:tabLst/>
            </a:pP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pic>
        <p:nvPicPr>
          <p:cNvPr id="7" name="Picture 6">
            <a:extLst>
              <a:ext uri="{FF2B5EF4-FFF2-40B4-BE49-F238E27FC236}">
                <a16:creationId xmlns:a16="http://schemas.microsoft.com/office/drawing/2014/main" id="{DEC6D192-2B43-19FA-0E11-8767B2D74D12}"/>
              </a:ext>
            </a:extLst>
          </p:cNvPr>
          <p:cNvPicPr>
            <a:picLocks noChangeAspect="1"/>
          </p:cNvPicPr>
          <p:nvPr/>
        </p:nvPicPr>
        <p:blipFill>
          <a:blip r:embed="rId3"/>
          <a:stretch>
            <a:fillRect/>
          </a:stretch>
        </p:blipFill>
        <p:spPr>
          <a:xfrm>
            <a:off x="0" y="1828800"/>
            <a:ext cx="11049001" cy="1918037"/>
          </a:xfrm>
          <a:prstGeom prst="rect">
            <a:avLst/>
          </a:prstGeom>
        </p:spPr>
      </p:pic>
      <p:graphicFrame>
        <p:nvGraphicFramePr>
          <p:cNvPr id="8" name="Object 7">
            <a:extLst>
              <a:ext uri="{FF2B5EF4-FFF2-40B4-BE49-F238E27FC236}">
                <a16:creationId xmlns:a16="http://schemas.microsoft.com/office/drawing/2014/main" id="{4FECA8E8-CE3F-E066-8756-711B9A447922}"/>
              </a:ext>
            </a:extLst>
          </p:cNvPr>
          <p:cNvGraphicFramePr>
            <a:graphicFrameLocks noChangeAspect="1"/>
          </p:cNvGraphicFramePr>
          <p:nvPr>
            <p:extLst>
              <p:ext uri="{D42A27DB-BD31-4B8C-83A1-F6EECF244321}">
                <p14:modId xmlns:p14="http://schemas.microsoft.com/office/powerpoint/2010/main" val="896180995"/>
              </p:ext>
            </p:extLst>
          </p:nvPr>
        </p:nvGraphicFramePr>
        <p:xfrm>
          <a:off x="0" y="3245643"/>
          <a:ext cx="9652000" cy="823912"/>
        </p:xfrm>
        <a:graphic>
          <a:graphicData uri="http://schemas.openxmlformats.org/presentationml/2006/ole">
            <mc:AlternateContent xmlns:mc="http://schemas.openxmlformats.org/markup-compatibility/2006">
              <mc:Choice xmlns:v="urn:schemas-microsoft-com:vml" Requires="v">
                <p:oleObj name="Document" r:id="rId4" imgW="9786387" imgH="844329" progId="Word.Document.12">
                  <p:embed/>
                </p:oleObj>
              </mc:Choice>
              <mc:Fallback>
                <p:oleObj name="Document" r:id="rId4" imgW="9786387" imgH="844329" progId="Word.Document.12">
                  <p:embed/>
                  <p:pic>
                    <p:nvPicPr>
                      <p:cNvPr id="0" name=""/>
                      <p:cNvPicPr/>
                      <p:nvPr/>
                    </p:nvPicPr>
                    <p:blipFill>
                      <a:blip r:embed="rId5"/>
                      <a:stretch>
                        <a:fillRect/>
                      </a:stretch>
                    </p:blipFill>
                    <p:spPr>
                      <a:xfrm>
                        <a:off x="0" y="3245643"/>
                        <a:ext cx="9652000" cy="823912"/>
                      </a:xfrm>
                      <a:prstGeom prst="rect">
                        <a:avLst/>
                      </a:prstGeom>
                    </p:spPr>
                  </p:pic>
                </p:oleObj>
              </mc:Fallback>
            </mc:AlternateContent>
          </a:graphicData>
        </a:graphic>
      </p:graphicFrame>
    </p:spTree>
    <p:extLst>
      <p:ext uri="{BB962C8B-B14F-4D97-AF65-F5344CB8AC3E}">
        <p14:creationId xmlns:p14="http://schemas.microsoft.com/office/powerpoint/2010/main" val="37514282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buNone/>
            </a:pP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References:</a:t>
            </a:r>
          </a:p>
          <a:p>
            <a:pPr marL="0" indent="0">
              <a:buNone/>
            </a:pP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None/>
              <a:tabLst/>
            </a:pP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
        <p:nvSpPr>
          <p:cNvPr id="5" name="TextBox 4">
            <a:extLst>
              <a:ext uri="{FF2B5EF4-FFF2-40B4-BE49-F238E27FC236}">
                <a16:creationId xmlns:a16="http://schemas.microsoft.com/office/drawing/2014/main" id="{DE3D7F6E-DA1D-6EFA-A736-EC6DBF0EC2E9}"/>
              </a:ext>
            </a:extLst>
          </p:cNvPr>
          <p:cNvSpPr txBox="1"/>
          <p:nvPr/>
        </p:nvSpPr>
        <p:spPr>
          <a:xfrm>
            <a:off x="-76200" y="2001856"/>
            <a:ext cx="12115799" cy="3970318"/>
          </a:xfrm>
          <a:prstGeom prst="rect">
            <a:avLst/>
          </a:prstGeom>
          <a:noFill/>
        </p:spPr>
        <p:txBody>
          <a:bodyPr wrap="square">
            <a:spAutoFit/>
          </a:bodyPr>
          <a:lstStyle/>
          <a:p>
            <a:pPr algn="just"/>
            <a:r>
              <a:rPr lang="en-US" sz="1400" b="0" i="0" u="none" strike="noStrike" baseline="0" dirty="0">
                <a:solidFill>
                  <a:srgbClr val="000000"/>
                </a:solidFill>
                <a:latin typeface="Times New Roman" panose="02020603050405020304" pitchFamily="18" charset="0"/>
                <a:cs typeface="Times New Roman" panose="02020603050405020304" pitchFamily="18" charset="0"/>
              </a:rPr>
              <a:t>[4] </a:t>
            </a:r>
            <a:r>
              <a:rPr lang="en-US" sz="1800" b="0" i="0" u="none" strike="noStrike" baseline="0" dirty="0">
                <a:solidFill>
                  <a:srgbClr val="000000"/>
                </a:solidFill>
                <a:latin typeface="Times New Roman" panose="02020603050405020304" pitchFamily="18" charset="0"/>
                <a:cs typeface="Times New Roman" panose="02020603050405020304" pitchFamily="18" charset="0"/>
              </a:rPr>
              <a:t>OZTEMEL E. and GURSEV S., “Literature review of Industry 4.0 and related technologies,” J. </a:t>
            </a:r>
            <a:r>
              <a:rPr lang="en-US" sz="1800" b="0" i="0" u="none" strike="noStrike" baseline="0" dirty="0" err="1">
                <a:solidFill>
                  <a:srgbClr val="000000"/>
                </a:solidFill>
                <a:latin typeface="Times New Roman" panose="02020603050405020304" pitchFamily="18" charset="0"/>
                <a:cs typeface="Times New Roman" panose="02020603050405020304" pitchFamily="18" charset="0"/>
              </a:rPr>
              <a:t>Intell</a:t>
            </a:r>
            <a:r>
              <a:rPr lang="en-US" sz="1800" b="0" i="0" u="none" strike="noStrike" baseline="0" dirty="0">
                <a:solidFill>
                  <a:srgbClr val="000000"/>
                </a:solidFill>
                <a:latin typeface="Times New Roman" panose="02020603050405020304" pitchFamily="18" charset="0"/>
                <a:cs typeface="Times New Roman" panose="02020603050405020304" pitchFamily="18" charset="0"/>
              </a:rPr>
              <a:t>. Manuf., vol. 31, no. 1, pp. 127–182, 2020 </a:t>
            </a:r>
          </a:p>
          <a:p>
            <a:pPr algn="just"/>
            <a:r>
              <a:rPr lang="en-US" sz="1800" b="0" i="0" u="none" strike="noStrike" baseline="0" dirty="0">
                <a:solidFill>
                  <a:srgbClr val="000000"/>
                </a:solidFill>
                <a:latin typeface="Times New Roman" panose="02020603050405020304" pitchFamily="18" charset="0"/>
                <a:cs typeface="Times New Roman" panose="02020603050405020304" pitchFamily="18" charset="0"/>
              </a:rPr>
              <a:t>[5] WAMBA S. F., AKTER S., EDWARDS A., CHOPIN G., and GNANZOU D., “How ‘Big Data’ can make big impact: Findings from a systematic review and a longitudinal case study,” Int. J. Prod. Econ., vol. 165, pp. 234–246, 2015 </a:t>
            </a:r>
          </a:p>
          <a:p>
            <a:pPr algn="just"/>
            <a:r>
              <a:rPr lang="en-US" sz="1800" b="0" i="0" u="none" strike="noStrike" baseline="0" dirty="0">
                <a:solidFill>
                  <a:srgbClr val="000000"/>
                </a:solidFill>
                <a:latin typeface="Times New Roman" panose="02020603050405020304" pitchFamily="18" charset="0"/>
                <a:cs typeface="Times New Roman" panose="02020603050405020304" pitchFamily="18" charset="0"/>
              </a:rPr>
              <a:t>[6] KIM J. H., “A review of cyber-physical system research relevant to the emerging it trends: Industry 4.0, IoT, big data, and cloud computing,” J. Ind. Integration Manage., vol. 2, no. 3, 2017 </a:t>
            </a:r>
          </a:p>
          <a:p>
            <a:pPr algn="just"/>
            <a:r>
              <a:rPr lang="en-US" sz="1800" b="0" i="0" u="none" strike="noStrike" baseline="0" dirty="0">
                <a:solidFill>
                  <a:srgbClr val="000000"/>
                </a:solidFill>
                <a:latin typeface="Times New Roman" panose="02020603050405020304" pitchFamily="18" charset="0"/>
                <a:cs typeface="Times New Roman" panose="02020603050405020304" pitchFamily="18" charset="0"/>
              </a:rPr>
              <a:t>[7] PACE F. De, MANURI F., and SANNA A., “Augmented reality in Industry 4.0,” Amer. J. </a:t>
            </a:r>
            <a:r>
              <a:rPr lang="en-US" sz="1800" b="0" i="0" u="none" strike="noStrike" baseline="0" dirty="0" err="1">
                <a:solidFill>
                  <a:srgbClr val="000000"/>
                </a:solidFill>
                <a:latin typeface="Times New Roman" panose="02020603050405020304" pitchFamily="18" charset="0"/>
                <a:cs typeface="Times New Roman" panose="02020603050405020304" pitchFamily="18" charset="0"/>
              </a:rPr>
              <a:t>Comput</a:t>
            </a:r>
            <a:r>
              <a:rPr lang="en-US" sz="1800" b="0" i="0" u="none" strike="noStrike" baseline="0" dirty="0">
                <a:solidFill>
                  <a:srgbClr val="000000"/>
                </a:solidFill>
                <a:latin typeface="Times New Roman" panose="02020603050405020304" pitchFamily="18" charset="0"/>
                <a:cs typeface="Times New Roman" panose="02020603050405020304" pitchFamily="18" charset="0"/>
              </a:rPr>
              <a:t>. Sci. Inf. Technol., vol. 6, no. 1, p. 17, 2018 </a:t>
            </a:r>
          </a:p>
          <a:p>
            <a:pPr algn="just"/>
            <a:r>
              <a:rPr lang="en-US" sz="1800" b="0" i="0" u="none" strike="noStrike" baseline="0" dirty="0">
                <a:solidFill>
                  <a:srgbClr val="000000"/>
                </a:solidFill>
                <a:latin typeface="Times New Roman" panose="02020603050405020304" pitchFamily="18" charset="0"/>
                <a:cs typeface="Times New Roman" panose="02020603050405020304" pitchFamily="18" charset="0"/>
              </a:rPr>
              <a:t>[8] LU Y., “Cyber physical system (CPS)-based Industry 4.0: A survey,” J. Ind. Integration Manage., vol. 2, no. 3, 2017 </a:t>
            </a:r>
          </a:p>
          <a:p>
            <a:pPr algn="just"/>
            <a:r>
              <a:rPr lang="en-US" sz="1800" b="0" i="0" u="none" strike="noStrike" baseline="0" dirty="0">
                <a:solidFill>
                  <a:srgbClr val="000000"/>
                </a:solidFill>
                <a:latin typeface="Times New Roman" panose="02020603050405020304" pitchFamily="18" charset="0"/>
                <a:cs typeface="Times New Roman" panose="02020603050405020304" pitchFamily="18" charset="0"/>
              </a:rPr>
              <a:t>[9] DILBEROGLU U. M., GHAREHPAPAGH B., YAMAN U., and DOLEN M., “The role of additive manufacturing in the era of Industry 4.0,” Procedia Manuf., vol. 11, pp. 545–554, 2017 </a:t>
            </a:r>
          </a:p>
          <a:p>
            <a:endParaRPr lang="en-US" sz="1800" b="0" i="0" u="none" strike="noStrike" baseline="0" dirty="0">
              <a:solidFill>
                <a:srgbClr val="000000"/>
              </a:solidFill>
              <a:latin typeface="Arial" panose="020B0604020202020204" pitchFamily="34" charset="0"/>
            </a:endParaRPr>
          </a:p>
          <a:p>
            <a:endParaRPr lang="en-US" sz="1800" b="0" i="0" u="none" strike="noStrike" baseline="0" dirty="0">
              <a:solidFill>
                <a:srgbClr val="000000"/>
              </a:solidFill>
              <a:latin typeface="Calibri" panose="020F0502020204030204" pitchFamily="34" charset="0"/>
            </a:endParaRPr>
          </a:p>
          <a:p>
            <a:endParaRPr lang="en-US" sz="1800" b="0" i="0" u="none" strike="noStrik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42634197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225280"/>
            <a:ext cx="12191999" cy="4718319"/>
          </a:xfrm>
        </p:spPr>
        <p:txBody>
          <a:bodyPr>
            <a:normAutofit lnSpcReduction="10000"/>
          </a:bodyPr>
          <a:lstStyle/>
          <a:p>
            <a:pPr marL="0" indent="0" algn="ctr">
              <a:buNone/>
            </a:pPr>
            <a:r>
              <a:rPr lang="en-US" sz="2800" b="1" dirty="0">
                <a:solidFill>
                  <a:schemeClr val="tx1"/>
                </a:solidFill>
                <a:latin typeface="Times New Roman" panose="02020603050405020304" pitchFamily="18" charset="0"/>
                <a:cs typeface="Times New Roman" panose="02020603050405020304" pitchFamily="18" charset="0"/>
              </a:rPr>
              <a:t>Introductions: Overview of Conditioning Monitoring</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Therefore, p</a:t>
            </a:r>
            <a:r>
              <a:rPr lang="en-US" b="0" i="0" u="none" strike="noStrike" baseline="0" dirty="0">
                <a:latin typeface="Times New Roman" panose="02020603050405020304" pitchFamily="18" charset="0"/>
                <a:cs typeface="Times New Roman" panose="02020603050405020304" pitchFamily="18" charset="0"/>
              </a:rPr>
              <a:t>roperly used, condition monitoring can identify most, if not all, of the factors limiting the effectiveness and efficiency of the total plant.</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Poor design standards, purchasing practices, improper operation and outdated management methods, contribute more to high production and maintenance costs than do delays caused by the catastrophic failure of critical plant machinery.</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As a maintenance management tool, condition monitoring can provide the data required to schedule both preventive and corrective maintenance tasks on an as-needed basis instead of relying on industrial average life statistics, such as Mean Time To Failure (MTTF), to schedule maintenance activities. </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Condition monitoring uses direct monitoring of the operating condition, system efficiency and other indicators to determine the actual MTTF or loss of efficiency for each machine train and system within the plant.</a:t>
            </a: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spTree>
    <p:extLst>
      <p:ext uri="{BB962C8B-B14F-4D97-AF65-F5344CB8AC3E}">
        <p14:creationId xmlns:p14="http://schemas.microsoft.com/office/powerpoint/2010/main" val="2354004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225280"/>
            <a:ext cx="12191999" cy="4718319"/>
          </a:xfrm>
        </p:spPr>
        <p:txBody>
          <a:bodyPr>
            <a:normAutofit/>
          </a:bodyPr>
          <a:lstStyle/>
          <a:p>
            <a:pPr marL="0" indent="0" algn="ctr">
              <a:buNone/>
            </a:pPr>
            <a:r>
              <a:rPr lang="en-US" sz="2800" b="1" dirty="0">
                <a:solidFill>
                  <a:schemeClr val="tx1"/>
                </a:solidFill>
                <a:latin typeface="Times New Roman" panose="02020603050405020304" pitchFamily="18" charset="0"/>
                <a:cs typeface="Times New Roman" panose="02020603050405020304" pitchFamily="18" charset="0"/>
              </a:rPr>
              <a:t>Introductions: Overview of Conditioning Monitoring</a:t>
            </a:r>
          </a:p>
          <a:p>
            <a:pPr algn="just">
              <a:buFont typeface="Wingdings" panose="05000000000000000000" pitchFamily="2" charset="2"/>
              <a:buChar char="Ø"/>
            </a:pPr>
            <a:r>
              <a:rPr lang="en-US" b="0" i="0" u="none" strike="noStrike" baseline="0" dirty="0">
                <a:latin typeface="Times-Roman"/>
              </a:rPr>
              <a:t>The addition of a comprehensive condition monitoring </a:t>
            </a:r>
            <a:r>
              <a:rPr lang="en-US" b="0" i="0" u="none" strike="noStrike" baseline="0" dirty="0" err="1">
                <a:latin typeface="Times-Roman"/>
              </a:rPr>
              <a:t>programme</a:t>
            </a:r>
            <a:r>
              <a:rPr lang="en-US" b="0" i="0" u="none" strike="noStrike" baseline="0" dirty="0">
                <a:latin typeface="Times-Roman"/>
              </a:rPr>
              <a:t>, can and will, provide factual data defining the actual mechanical condition of each machine train and operating efficiency of each process system. </a:t>
            </a:r>
          </a:p>
          <a:p>
            <a:pPr algn="just">
              <a:buFont typeface="Wingdings" panose="05000000000000000000" pitchFamily="2" charset="2"/>
              <a:buChar char="Ø"/>
            </a:pPr>
            <a:r>
              <a:rPr lang="en-US" b="0" i="0" u="none" strike="noStrike" baseline="0" dirty="0">
                <a:latin typeface="Times-Roman"/>
              </a:rPr>
              <a:t>This data provides the maintenance manager with factual information that can then be used to schedule maintenance activities. </a:t>
            </a:r>
          </a:p>
          <a:p>
            <a:pPr algn="just">
              <a:buFont typeface="Wingdings" panose="05000000000000000000" pitchFamily="2" charset="2"/>
              <a:buChar char="Ø"/>
            </a:pPr>
            <a:r>
              <a:rPr lang="en-US" b="0" i="0" u="none" strike="noStrike" baseline="0" dirty="0">
                <a:latin typeface="Times-Roman"/>
              </a:rPr>
              <a:t>A condition monitoring </a:t>
            </a:r>
            <a:r>
              <a:rPr lang="en-US" b="0" i="0" u="none" strike="noStrike" baseline="0" dirty="0" err="1">
                <a:latin typeface="Times-Roman"/>
              </a:rPr>
              <a:t>programme</a:t>
            </a:r>
            <a:r>
              <a:rPr lang="en-US" b="0" i="0" u="none" strike="noStrike" baseline="0" dirty="0">
                <a:latin typeface="Times-Roman"/>
              </a:rPr>
              <a:t> can minimize unscheduled breakdowns of all mechanical equipment in the plant, and ensure that repaired equipment is in an acceptable mechanical condition. </a:t>
            </a:r>
          </a:p>
          <a:p>
            <a:pPr algn="just">
              <a:buFont typeface="Wingdings" panose="05000000000000000000" pitchFamily="2" charset="2"/>
              <a:buChar char="Ø"/>
            </a:pPr>
            <a:r>
              <a:rPr lang="en-US" b="0" i="0" u="none" strike="noStrike" baseline="0" dirty="0">
                <a:latin typeface="Times-Roman"/>
              </a:rPr>
              <a:t>The </a:t>
            </a:r>
            <a:r>
              <a:rPr lang="en-US" b="0" i="0" u="none" strike="noStrike" baseline="0" dirty="0" err="1">
                <a:latin typeface="Times-Roman"/>
              </a:rPr>
              <a:t>programme</a:t>
            </a:r>
            <a:r>
              <a:rPr lang="en-US" dirty="0">
                <a:latin typeface="Times-Roman"/>
              </a:rPr>
              <a:t> </a:t>
            </a:r>
            <a:r>
              <a:rPr lang="en-US" b="0" i="0" u="none" strike="noStrike" baseline="0" dirty="0">
                <a:latin typeface="Times-Roman"/>
              </a:rPr>
              <a:t>can also identify machine train problems before they become serious. </a:t>
            </a:r>
          </a:p>
          <a:p>
            <a:pPr algn="just">
              <a:buFont typeface="Wingdings" panose="05000000000000000000" pitchFamily="2" charset="2"/>
              <a:buChar char="Ø"/>
            </a:pPr>
            <a:r>
              <a:rPr lang="en-US" b="0" i="0" u="none" strike="noStrike" baseline="0" dirty="0">
                <a:latin typeface="Times-Roman"/>
              </a:rPr>
              <a:t>Most problems can </a:t>
            </a:r>
            <a:r>
              <a:rPr lang="en-US" b="0" i="0" u="none" strike="noStrike" baseline="0" dirty="0">
                <a:latin typeface="Helvetica" panose="020B0604020202020204" pitchFamily="34" charset="0"/>
              </a:rPr>
              <a:t>be </a:t>
            </a:r>
            <a:r>
              <a:rPr lang="en-US" b="0" i="0" u="none" strike="noStrike" baseline="0" dirty="0">
                <a:latin typeface="Times-Roman"/>
              </a:rPr>
              <a:t>minimized </a:t>
            </a:r>
            <a:r>
              <a:rPr lang="en-US" b="0" i="0" u="none" strike="noStrike" baseline="0" dirty="0">
                <a:latin typeface="Helvetica" panose="020B0604020202020204" pitchFamily="34" charset="0"/>
              </a:rPr>
              <a:t>if </a:t>
            </a:r>
            <a:r>
              <a:rPr lang="en-US" b="0" i="0" u="none" strike="noStrike" baseline="0" dirty="0">
                <a:latin typeface="Times-Roman"/>
              </a:rPr>
              <a:t>they are detected and repaired early.</a:t>
            </a:r>
            <a:endParaRPr lang="en-US" b="0" i="0" u="none" strike="noStrike" baseline="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spTree>
    <p:extLst>
      <p:ext uri="{BB962C8B-B14F-4D97-AF65-F5344CB8AC3E}">
        <p14:creationId xmlns:p14="http://schemas.microsoft.com/office/powerpoint/2010/main" val="464952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225280"/>
            <a:ext cx="12191999" cy="4718319"/>
          </a:xfrm>
        </p:spPr>
        <p:txBody>
          <a:bodyPr>
            <a:normAutofit/>
          </a:bodyPr>
          <a:lstStyle/>
          <a:p>
            <a:pPr marL="0" indent="0" algn="ctr">
              <a:buNone/>
            </a:pPr>
            <a:r>
              <a:rPr lang="en-US" sz="2800" b="1" dirty="0">
                <a:solidFill>
                  <a:schemeClr val="tx1"/>
                </a:solidFill>
                <a:latin typeface="Times New Roman" panose="02020603050405020304" pitchFamily="18" charset="0"/>
                <a:cs typeface="Times New Roman" panose="02020603050405020304" pitchFamily="18" charset="0"/>
              </a:rPr>
              <a:t>Introductions: Overview of Conditioning Monitoring</a:t>
            </a:r>
          </a:p>
          <a:p>
            <a:pPr algn="just">
              <a:buFont typeface="Wingdings" panose="05000000000000000000" pitchFamily="2" charset="2"/>
              <a:buChar char="Ø"/>
            </a:pPr>
            <a:r>
              <a:rPr lang="en-US" b="0" i="0" u="none" strike="noStrike" baseline="0" dirty="0">
                <a:solidFill>
                  <a:schemeClr val="tx1"/>
                </a:solidFill>
                <a:latin typeface="Times New Roman" panose="02020603050405020304" pitchFamily="18" charset="0"/>
                <a:cs typeface="Times New Roman" panose="02020603050405020304" pitchFamily="18" charset="0"/>
              </a:rPr>
              <a:t>Condition monitoring can also be an invaluable production management tool. </a:t>
            </a:r>
          </a:p>
          <a:p>
            <a:pPr algn="just">
              <a:buFont typeface="Wingdings" panose="05000000000000000000" pitchFamily="2" charset="2"/>
              <a:buChar char="Ø"/>
            </a:pPr>
            <a:r>
              <a:rPr lang="en-US" b="0" i="0" u="none" strike="noStrike" baseline="0" dirty="0">
                <a:solidFill>
                  <a:schemeClr val="tx1"/>
                </a:solidFill>
                <a:latin typeface="Times New Roman" panose="02020603050405020304" pitchFamily="18" charset="0"/>
                <a:cs typeface="Times New Roman" panose="02020603050405020304" pitchFamily="18" charset="0"/>
              </a:rPr>
              <a:t>The data derived from a comprehensive </a:t>
            </a:r>
            <a:r>
              <a:rPr lang="en-US" b="0" i="0" u="none" strike="noStrike" baseline="0" dirty="0" err="1">
                <a:solidFill>
                  <a:schemeClr val="tx1"/>
                </a:solidFill>
                <a:latin typeface="Times New Roman" panose="02020603050405020304" pitchFamily="18" charset="0"/>
                <a:cs typeface="Times New Roman" panose="02020603050405020304" pitchFamily="18" charset="0"/>
              </a:rPr>
              <a:t>programme</a:t>
            </a:r>
            <a:r>
              <a:rPr lang="en-US" b="0" i="0" u="none" strike="noStrike" baseline="0" dirty="0">
                <a:solidFill>
                  <a:schemeClr val="tx1"/>
                </a:solidFill>
                <a:latin typeface="Times New Roman" panose="02020603050405020304" pitchFamily="18" charset="0"/>
                <a:cs typeface="Times New Roman" panose="02020603050405020304" pitchFamily="18" charset="0"/>
              </a:rPr>
              <a:t> can provide the information needed to increase production capacity, product quality and the overall effectiveness of the production function.</a:t>
            </a:r>
          </a:p>
          <a:p>
            <a:pPr algn="just">
              <a:buFont typeface="Wingdings" panose="05000000000000000000" pitchFamily="2" charset="2"/>
              <a:buChar char="Ø"/>
            </a:pPr>
            <a:r>
              <a:rPr lang="en-US" b="0" i="0" u="none" strike="noStrike" baseline="0" dirty="0">
                <a:solidFill>
                  <a:schemeClr val="tx1"/>
                </a:solidFill>
                <a:latin typeface="Times New Roman" panose="02020603050405020304" pitchFamily="18" charset="0"/>
                <a:cs typeface="Times New Roman" panose="02020603050405020304" pitchFamily="18" charset="0"/>
              </a:rPr>
              <a:t>Condition monitoring can provide the data needed to achieve optimum and consistent reliability, capacity and efficiency from critical production systems. </a:t>
            </a:r>
          </a:p>
          <a:p>
            <a:pPr algn="just">
              <a:buFont typeface="Wingdings" panose="05000000000000000000" pitchFamily="2" charset="2"/>
              <a:buChar char="Ø"/>
            </a:pPr>
            <a:r>
              <a:rPr lang="en-US" b="0" i="0" u="none" strike="noStrike" baseline="0" dirty="0">
                <a:solidFill>
                  <a:schemeClr val="tx1"/>
                </a:solidFill>
                <a:latin typeface="Times New Roman" panose="02020603050405020304" pitchFamily="18" charset="0"/>
                <a:cs typeface="Times New Roman" panose="02020603050405020304" pitchFamily="18" charset="0"/>
              </a:rPr>
              <a:t>While these parameters are viewed as maintenance responsibilities, many of the factors directly affecting them are outside the maintenance function.</a:t>
            </a:r>
          </a:p>
          <a:p>
            <a:pPr algn="just">
              <a:buFont typeface="Wingdings" panose="05000000000000000000" pitchFamily="2" charset="2"/>
              <a:buChar char="Ø"/>
            </a:pPr>
            <a:r>
              <a:rPr lang="en-US" b="0" i="0" u="none" strike="noStrike" baseline="0" dirty="0">
                <a:solidFill>
                  <a:schemeClr val="tx1"/>
                </a:solidFill>
                <a:latin typeface="Times New Roman" panose="02020603050405020304" pitchFamily="18" charset="0"/>
                <a:cs typeface="Times New Roman" panose="02020603050405020304" pitchFamily="18" charset="0"/>
              </a:rPr>
              <a:t>Product quality and total production costs are other areas where condition monitoring can benefit production management.</a:t>
            </a: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spTree>
    <p:extLst>
      <p:ext uri="{BB962C8B-B14F-4D97-AF65-F5344CB8AC3E}">
        <p14:creationId xmlns:p14="http://schemas.microsoft.com/office/powerpoint/2010/main" val="4688062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225280"/>
            <a:ext cx="12191999" cy="4718319"/>
          </a:xfrm>
        </p:spPr>
        <p:txBody>
          <a:bodyPr/>
          <a:lstStyle/>
          <a:p>
            <a:pPr marL="0" indent="0" algn="ctr">
              <a:buNone/>
            </a:pPr>
            <a:r>
              <a:rPr lang="en-US" sz="2800" b="1" dirty="0">
                <a:solidFill>
                  <a:schemeClr val="tx1"/>
                </a:solidFill>
                <a:latin typeface="Times New Roman" panose="02020603050405020304" pitchFamily="18" charset="0"/>
                <a:cs typeface="Times New Roman" panose="02020603050405020304" pitchFamily="18" charset="0"/>
              </a:rPr>
              <a:t>Introductions: Overview of Conditioning Monitoring</a:t>
            </a: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pic>
        <p:nvPicPr>
          <p:cNvPr id="5" name="Picture 4">
            <a:extLst>
              <a:ext uri="{FF2B5EF4-FFF2-40B4-BE49-F238E27FC236}">
                <a16:creationId xmlns:a16="http://schemas.microsoft.com/office/drawing/2014/main" id="{E7342B91-E16E-048E-7122-BE91CF0FA8A8}"/>
              </a:ext>
            </a:extLst>
          </p:cNvPr>
          <p:cNvPicPr>
            <a:picLocks noChangeAspect="1"/>
          </p:cNvPicPr>
          <p:nvPr/>
        </p:nvPicPr>
        <p:blipFill>
          <a:blip r:embed="rId2"/>
          <a:stretch>
            <a:fillRect/>
          </a:stretch>
        </p:blipFill>
        <p:spPr>
          <a:xfrm>
            <a:off x="609600" y="1752600"/>
            <a:ext cx="6913095" cy="4495800"/>
          </a:xfrm>
          <a:prstGeom prst="rect">
            <a:avLst/>
          </a:prstGeom>
        </p:spPr>
      </p:pic>
      <p:sp>
        <p:nvSpPr>
          <p:cNvPr id="6" name="TextBox 5">
            <a:extLst>
              <a:ext uri="{FF2B5EF4-FFF2-40B4-BE49-F238E27FC236}">
                <a16:creationId xmlns:a16="http://schemas.microsoft.com/office/drawing/2014/main" id="{A25083CC-3043-6D9B-8334-446FFF237280}"/>
              </a:ext>
            </a:extLst>
          </p:cNvPr>
          <p:cNvSpPr txBox="1"/>
          <p:nvPr/>
        </p:nvSpPr>
        <p:spPr>
          <a:xfrm>
            <a:off x="817095" y="5953124"/>
            <a:ext cx="7315200" cy="369332"/>
          </a:xfrm>
          <a:prstGeom prst="rect">
            <a:avLst/>
          </a:prstGeom>
          <a:noFill/>
        </p:spPr>
        <p:txBody>
          <a:bodyPr wrap="square" rtlCol="0">
            <a:spAutoFit/>
          </a:bodyPr>
          <a:lstStyle/>
          <a:p>
            <a:r>
              <a:rPr lang="en-US" dirty="0"/>
              <a:t>Figure 1: Schematic of History of evaluation Industrial Evaluations </a:t>
            </a:r>
          </a:p>
        </p:txBody>
      </p:sp>
      <p:sp>
        <p:nvSpPr>
          <p:cNvPr id="7" name="TextBox 6">
            <a:extLst>
              <a:ext uri="{FF2B5EF4-FFF2-40B4-BE49-F238E27FC236}">
                <a16:creationId xmlns:a16="http://schemas.microsoft.com/office/drawing/2014/main" id="{52F0CA30-506F-6ED0-2E82-297E95C79A8C}"/>
              </a:ext>
            </a:extLst>
          </p:cNvPr>
          <p:cNvSpPr txBox="1"/>
          <p:nvPr/>
        </p:nvSpPr>
        <p:spPr>
          <a:xfrm>
            <a:off x="7315200" y="1982806"/>
            <a:ext cx="4724400" cy="3139321"/>
          </a:xfrm>
          <a:prstGeom prst="rect">
            <a:avLst/>
          </a:prstGeom>
          <a:noFill/>
        </p:spPr>
        <p:txBody>
          <a:bodyPr wrap="square" rtlCol="0">
            <a:spAutoFit/>
          </a:bodyPr>
          <a:lstStyle/>
          <a:p>
            <a:r>
              <a:rPr lang="en-US" b="1" dirty="0">
                <a:latin typeface="Times New Roman" panose="02020603050405020304" pitchFamily="18" charset="0"/>
                <a:cs typeface="Times New Roman" panose="02020603050405020304" pitchFamily="18" charset="0"/>
              </a:rPr>
              <a:t>What is relation between history of evaluation of industry and  conditioning monitoring?</a:t>
            </a:r>
          </a:p>
          <a:p>
            <a:pPr marL="285750" indent="-285750"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As we can see from figure 1, industry 4.0 is packed with smart sensors, IoT, Cyber-Physical Systems and Cloud and Networks.</a:t>
            </a:r>
          </a:p>
          <a:p>
            <a:pPr marL="285750" indent="-285750"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So, it is the era of AI.</a:t>
            </a:r>
          </a:p>
          <a:p>
            <a:pPr marL="285750" indent="-285750"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When more sophisticated integrations are introduced, </a:t>
            </a:r>
            <a:r>
              <a:rPr lang="en-US" b="1" dirty="0">
                <a:latin typeface="Times New Roman" panose="02020603050405020304" pitchFamily="18" charset="0"/>
                <a:cs typeface="Times New Roman" panose="02020603050405020304" pitchFamily="18" charset="0"/>
              </a:rPr>
              <a:t>Condition </a:t>
            </a:r>
            <a:r>
              <a:rPr lang="en-US" sz="1800" b="1" i="0" u="none" strike="noStrike" baseline="0" dirty="0">
                <a:solidFill>
                  <a:srgbClr val="000000"/>
                </a:solidFill>
                <a:latin typeface="Times New Roman" panose="02020603050405020304" pitchFamily="18" charset="0"/>
                <a:cs typeface="Times New Roman" panose="02020603050405020304" pitchFamily="18" charset="0"/>
              </a:rPr>
              <a:t>Monitoring </a:t>
            </a:r>
            <a:r>
              <a:rPr lang="en-US" sz="1800" b="0" i="0" u="none" strike="noStrike" baseline="0" dirty="0">
                <a:solidFill>
                  <a:srgbClr val="000000"/>
                </a:solidFill>
                <a:latin typeface="Times New Roman" panose="02020603050405020304" pitchFamily="18" charset="0"/>
                <a:cs typeface="Times New Roman" panose="02020603050405020304" pitchFamily="18" charset="0"/>
              </a:rPr>
              <a:t>becomes necessary to keep a certain electric power quality and supply reliability level in the new dispersed and dynamic systems.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35146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225280"/>
            <a:ext cx="12191999" cy="4718319"/>
          </a:xfrm>
        </p:spPr>
        <p:txBody>
          <a:bodyPr/>
          <a:lstStyle/>
          <a:p>
            <a:pPr marL="0" indent="0" algn="ctr">
              <a:buNone/>
            </a:pPr>
            <a:r>
              <a:rPr lang="en-US" sz="2800" b="1" dirty="0">
                <a:solidFill>
                  <a:schemeClr val="tx1"/>
                </a:solidFill>
                <a:latin typeface="Times New Roman" panose="02020603050405020304" pitchFamily="18" charset="0"/>
                <a:cs typeface="Times New Roman" panose="02020603050405020304" pitchFamily="18" charset="0"/>
              </a:rPr>
              <a:t>Introductions: Overview of Conditioning Monitoring</a:t>
            </a: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sp>
        <p:nvSpPr>
          <p:cNvPr id="6" name="TextBox 5">
            <a:extLst>
              <a:ext uri="{FF2B5EF4-FFF2-40B4-BE49-F238E27FC236}">
                <a16:creationId xmlns:a16="http://schemas.microsoft.com/office/drawing/2014/main" id="{A25083CC-3043-6D9B-8334-446FFF237280}"/>
              </a:ext>
            </a:extLst>
          </p:cNvPr>
          <p:cNvSpPr txBox="1"/>
          <p:nvPr/>
        </p:nvSpPr>
        <p:spPr>
          <a:xfrm>
            <a:off x="533400" y="5448054"/>
            <a:ext cx="7315200" cy="369332"/>
          </a:xfrm>
          <a:prstGeom prst="rect">
            <a:avLst/>
          </a:prstGeom>
          <a:noFill/>
        </p:spPr>
        <p:txBody>
          <a:bodyPr wrap="square" rtlCol="0">
            <a:spAutoFit/>
          </a:bodyPr>
          <a:lstStyle/>
          <a:p>
            <a:r>
              <a:rPr lang="en-US" dirty="0"/>
              <a:t>Figure 2: </a:t>
            </a:r>
            <a:r>
              <a:rPr lang="en-US" sz="1800" b="0" i="0" u="none" strike="noStrike" baseline="0" dirty="0">
                <a:latin typeface="CIDFont+F1"/>
              </a:rPr>
              <a:t>Electrical machines fault statistics according to IEEE survey</a:t>
            </a:r>
            <a:endParaRPr lang="en-US" dirty="0"/>
          </a:p>
        </p:txBody>
      </p:sp>
      <p:sp>
        <p:nvSpPr>
          <p:cNvPr id="7" name="TextBox 6">
            <a:extLst>
              <a:ext uri="{FF2B5EF4-FFF2-40B4-BE49-F238E27FC236}">
                <a16:creationId xmlns:a16="http://schemas.microsoft.com/office/drawing/2014/main" id="{52F0CA30-506F-6ED0-2E82-297E95C79A8C}"/>
              </a:ext>
            </a:extLst>
          </p:cNvPr>
          <p:cNvSpPr txBox="1"/>
          <p:nvPr/>
        </p:nvSpPr>
        <p:spPr>
          <a:xfrm>
            <a:off x="7315200" y="1982806"/>
            <a:ext cx="4724400" cy="3139321"/>
          </a:xfrm>
          <a:prstGeom prst="rect">
            <a:avLst/>
          </a:prstGeom>
          <a:noFill/>
        </p:spPr>
        <p:txBody>
          <a:bodyPr wrap="square" rtlCol="0">
            <a:spAutoFit/>
          </a:bodyPr>
          <a:lstStyle/>
          <a:p>
            <a:pPr marL="285750" indent="-28575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According to fault statistics by IEEE survey presented in figure 2, electrical machines are prone to failure.</a:t>
            </a:r>
          </a:p>
          <a:p>
            <a:pPr marL="285750" indent="-28575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Early detection of faults in mentioned parts of the  electrical equipment as shown in figure 2, can be possible with </a:t>
            </a:r>
            <a:r>
              <a:rPr lang="en-US" b="1" dirty="0">
                <a:latin typeface="Times New Roman" panose="02020603050405020304" pitchFamily="18" charset="0"/>
                <a:cs typeface="Times New Roman" panose="02020603050405020304" pitchFamily="18" charset="0"/>
              </a:rPr>
              <a:t>Condition Monitoring.</a:t>
            </a:r>
          </a:p>
          <a:p>
            <a:pPr marL="285750" indent="-285750"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Early detection of fault and timely maintenance of machineries can prolong the life of equipment, reduce the maintenance and repair cost and over all, improve the efficiency of the plant.</a:t>
            </a:r>
          </a:p>
        </p:txBody>
      </p:sp>
      <p:pic>
        <p:nvPicPr>
          <p:cNvPr id="8" name="Picture 7">
            <a:extLst>
              <a:ext uri="{FF2B5EF4-FFF2-40B4-BE49-F238E27FC236}">
                <a16:creationId xmlns:a16="http://schemas.microsoft.com/office/drawing/2014/main" id="{9C46DA3E-60DF-3294-668B-CF0D45156F0B}"/>
              </a:ext>
            </a:extLst>
          </p:cNvPr>
          <p:cNvPicPr>
            <a:picLocks noChangeAspect="1"/>
          </p:cNvPicPr>
          <p:nvPr/>
        </p:nvPicPr>
        <p:blipFill>
          <a:blip r:embed="rId2"/>
          <a:stretch>
            <a:fillRect/>
          </a:stretch>
        </p:blipFill>
        <p:spPr>
          <a:xfrm>
            <a:off x="44933" y="1676400"/>
            <a:ext cx="7295115" cy="3810000"/>
          </a:xfrm>
          <a:prstGeom prst="rect">
            <a:avLst/>
          </a:prstGeom>
        </p:spPr>
      </p:pic>
    </p:spTree>
    <p:extLst>
      <p:ext uri="{BB962C8B-B14F-4D97-AF65-F5344CB8AC3E}">
        <p14:creationId xmlns:p14="http://schemas.microsoft.com/office/powerpoint/2010/main" val="24003182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dirty="0"/>
          </a:p>
        </p:txBody>
      </p:sp>
      <p:pic>
        <p:nvPicPr>
          <p:cNvPr id="10" name="Picture 9">
            <a:extLst>
              <a:ext uri="{FF2B5EF4-FFF2-40B4-BE49-F238E27FC236}">
                <a16:creationId xmlns:a16="http://schemas.microsoft.com/office/drawing/2014/main" id="{7D5FBF67-6E4B-C204-CD97-274194E35208}"/>
              </a:ext>
            </a:extLst>
          </p:cNvPr>
          <p:cNvPicPr>
            <a:picLocks noChangeAspect="1"/>
          </p:cNvPicPr>
          <p:nvPr/>
        </p:nvPicPr>
        <p:blipFill>
          <a:blip r:embed="rId2"/>
          <a:stretch>
            <a:fillRect/>
          </a:stretch>
        </p:blipFill>
        <p:spPr>
          <a:xfrm>
            <a:off x="216661" y="1455249"/>
            <a:ext cx="11780870" cy="3954952"/>
          </a:xfrm>
          <a:prstGeom prst="rect">
            <a:avLst/>
          </a:prstGeom>
        </p:spPr>
      </p:pic>
      <p:sp>
        <p:nvSpPr>
          <p:cNvPr id="12" name="TextBox 11">
            <a:extLst>
              <a:ext uri="{FF2B5EF4-FFF2-40B4-BE49-F238E27FC236}">
                <a16:creationId xmlns:a16="http://schemas.microsoft.com/office/drawing/2014/main" id="{74DBE5D1-DED6-2CC3-9B88-FCCA487A0F96}"/>
              </a:ext>
            </a:extLst>
          </p:cNvPr>
          <p:cNvSpPr txBox="1"/>
          <p:nvPr/>
        </p:nvSpPr>
        <p:spPr>
          <a:xfrm>
            <a:off x="533400" y="5448054"/>
            <a:ext cx="8305800" cy="369332"/>
          </a:xfrm>
          <a:prstGeom prst="rect">
            <a:avLst/>
          </a:prstGeom>
          <a:noFill/>
        </p:spPr>
        <p:txBody>
          <a:bodyPr wrap="square" rtlCol="0">
            <a:spAutoFit/>
          </a:bodyPr>
          <a:lstStyle/>
          <a:p>
            <a:r>
              <a:rPr lang="en-US" dirty="0"/>
              <a:t>Figure 3: </a:t>
            </a:r>
            <a:r>
              <a:rPr lang="en-US" sz="1800" b="0" i="0" u="none" strike="noStrike" baseline="0" dirty="0">
                <a:latin typeface="CIDFont+F1"/>
              </a:rPr>
              <a:t>Electrical machines fault statistics according to IEEE, EPRI and Allianz survey</a:t>
            </a:r>
            <a:endParaRPr lang="en-US" dirty="0"/>
          </a:p>
        </p:txBody>
      </p:sp>
    </p:spTree>
    <p:extLst>
      <p:ext uri="{BB962C8B-B14F-4D97-AF65-F5344CB8AC3E}">
        <p14:creationId xmlns:p14="http://schemas.microsoft.com/office/powerpoint/2010/main" val="11868487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8229</TotalTime>
  <Words>2760</Words>
  <Application>Microsoft Office PowerPoint</Application>
  <PresentationFormat>Widescreen</PresentationFormat>
  <Paragraphs>183</Paragraphs>
  <Slides>33</Slides>
  <Notes>13</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42" baseType="lpstr">
      <vt:lpstr>Arial</vt:lpstr>
      <vt:lpstr>Calibri</vt:lpstr>
      <vt:lpstr>CIDFont+F1</vt:lpstr>
      <vt:lpstr>Helvetica</vt:lpstr>
      <vt:lpstr>Times New Roman</vt:lpstr>
      <vt:lpstr>Times-Roman</vt:lpstr>
      <vt:lpstr>Wingdings</vt:lpstr>
      <vt:lpstr>Office Theme</vt:lpstr>
      <vt:lpstr>Document</vt:lpstr>
      <vt:lpstr>Unit 2:  Introduction to Condition Monitoring</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As learners, we must put more of an emphasis on LISTENING than on working alone!</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PowerPoint Presentation</vt:lpstr>
      <vt:lpstr>PowerPoint Presentation</vt:lpstr>
      <vt:lpstr>PowerPoint Presentation</vt:lpstr>
      <vt:lpstr>PowerPoint Presentation</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As learners, we must put more of an emphasis on LISTENING than on working alone!</vt:lpstr>
      <vt:lpstr>As learners, we must put more of an emphasis on LISTENING than on working alone!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Capacity Enhancement in Electrical Equipment Condition Monitoring and Fault Diagnostics</dc:title>
  <dc:creator>Dell</dc:creator>
  <cp:lastModifiedBy>Aita Bahadur Subba</cp:lastModifiedBy>
  <cp:revision>80</cp:revision>
  <dcterms:created xsi:type="dcterms:W3CDTF">2006-08-16T00:00:00Z</dcterms:created>
  <dcterms:modified xsi:type="dcterms:W3CDTF">2024-07-11T16:46:37Z</dcterms:modified>
</cp:coreProperties>
</file>