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75" r:id="rId26"/>
    <p:sldId id="284" r:id="rId27"/>
    <p:sldId id="285" r:id="rId28"/>
    <p:sldId id="282" r:id="rId29"/>
    <p:sldId id="287" r:id="rId30"/>
    <p:sldId id="283" r:id="rId31"/>
    <p:sldId id="286" r:id="rId32"/>
    <p:sldId id="288" r:id="rId33"/>
    <p:sldId id="289" r:id="rId34"/>
    <p:sldId id="290" r:id="rId35"/>
    <p:sldId id="291" r:id="rId36"/>
    <p:sldId id="29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C1C1"/>
    <a:srgbClr val="FDF7F4"/>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92"/>
    <p:restoredTop sz="94523"/>
  </p:normalViewPr>
  <p:slideViewPr>
    <p:cSldViewPr>
      <p:cViewPr varScale="1">
        <p:scale>
          <a:sx n="77" d="100"/>
          <a:sy n="77" d="100"/>
        </p:scale>
        <p:origin x="1123" y="53"/>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5CF0105-7B46-A843-88A9-9DF1ACBC9C1E}"/>
              </a:ext>
            </a:extLst>
          </p:cNvPr>
          <p:cNvSpPr/>
          <p:nvPr userDrawn="1"/>
        </p:nvSpPr>
        <p:spPr>
          <a:xfrm>
            <a:off x="0" y="6140662"/>
            <a:ext cx="12192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sp>
        <p:nvSpPr>
          <p:cNvPr id="2" name="Title 1"/>
          <p:cNvSpPr>
            <a:spLocks noGrp="1"/>
          </p:cNvSpPr>
          <p:nvPr>
            <p:ph type="ctrTitle"/>
          </p:nvPr>
        </p:nvSpPr>
        <p:spPr>
          <a:xfrm>
            <a:off x="914400" y="2286000"/>
            <a:ext cx="10363200" cy="1314451"/>
          </a:xfrm>
        </p:spPr>
        <p:txBody>
          <a:bodyPr/>
          <a:lstStyle>
            <a:lvl1pPr>
              <a:defRPr b="1">
                <a:solidFill>
                  <a:srgbClr val="0070C0"/>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10880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35" name="AutoShape 11"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1037" name="AutoShape 13"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7" name="Rectangle 6">
            <a:extLst>
              <a:ext uri="{FF2B5EF4-FFF2-40B4-BE49-F238E27FC236}">
                <a16:creationId xmlns:a16="http://schemas.microsoft.com/office/drawing/2014/main" id="{01C80DC6-84A0-1340-A0F6-9252E4184714}"/>
              </a:ext>
            </a:extLst>
          </p:cNvPr>
          <p:cNvSpPr/>
          <p:nvPr userDrawn="1"/>
        </p:nvSpPr>
        <p:spPr>
          <a:xfrm>
            <a:off x="0" y="7937"/>
            <a:ext cx="12192000" cy="2422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pic>
        <p:nvPicPr>
          <p:cNvPr id="2049" name="Picture 1" descr="page27image36985344">
            <a:extLst>
              <a:ext uri="{FF2B5EF4-FFF2-40B4-BE49-F238E27FC236}">
                <a16:creationId xmlns:a16="http://schemas.microsoft.com/office/drawing/2014/main" id="{F1A0B278-3C5C-B54D-8FBD-3FB123A6FF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67800" y="657744"/>
            <a:ext cx="2895600" cy="9652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6EBA07CD-43C4-6847-9526-1E99807375A4}"/>
              </a:ext>
            </a:extLst>
          </p:cNvPr>
          <p:cNvPicPr>
            <a:picLocks noChangeAspect="1"/>
          </p:cNvPicPr>
          <p:nvPr userDrawn="1"/>
        </p:nvPicPr>
        <p:blipFill>
          <a:blip r:embed="rId3"/>
          <a:stretch>
            <a:fillRect/>
          </a:stretch>
        </p:blipFill>
        <p:spPr>
          <a:xfrm>
            <a:off x="101600" y="287903"/>
            <a:ext cx="3098800" cy="2006417"/>
          </a:xfrm>
          <a:prstGeom prst="rect">
            <a:avLst/>
          </a:prstGeom>
        </p:spPr>
      </p:pic>
      <p:grpSp>
        <p:nvGrpSpPr>
          <p:cNvPr id="19" name="Group 18">
            <a:extLst>
              <a:ext uri="{FF2B5EF4-FFF2-40B4-BE49-F238E27FC236}">
                <a16:creationId xmlns:a16="http://schemas.microsoft.com/office/drawing/2014/main" id="{854FFC4E-2EE0-9C48-BBC0-E95FAE294367}"/>
              </a:ext>
            </a:extLst>
          </p:cNvPr>
          <p:cNvGrpSpPr/>
          <p:nvPr userDrawn="1"/>
        </p:nvGrpSpPr>
        <p:grpSpPr>
          <a:xfrm>
            <a:off x="3118889" y="5950256"/>
            <a:ext cx="5618711" cy="899608"/>
            <a:chOff x="3086395" y="5958392"/>
            <a:chExt cx="5618711" cy="899608"/>
          </a:xfrm>
        </p:grpSpPr>
        <p:pic>
          <p:nvPicPr>
            <p:cNvPr id="20" name="Picture 2" descr="E:\Kathmandu_University_Logo.png">
              <a:extLst>
                <a:ext uri="{FF2B5EF4-FFF2-40B4-BE49-F238E27FC236}">
                  <a16:creationId xmlns:a16="http://schemas.microsoft.com/office/drawing/2014/main" id="{F5531B43-86CC-1842-A5C3-0093C775B148}"/>
                </a:ext>
              </a:extLst>
            </p:cNvPr>
            <p:cNvPicPr>
              <a:picLocks noChangeAspect="1" noChangeArrowheads="1"/>
            </p:cNvPicPr>
            <p:nvPr userDrawn="1"/>
          </p:nvPicPr>
          <p:blipFill>
            <a:blip r:embed="rId4" cstate="print"/>
            <a:srcRect/>
            <a:stretch>
              <a:fillRect/>
            </a:stretch>
          </p:blipFill>
          <p:spPr bwMode="auto">
            <a:xfrm>
              <a:off x="5618719" y="5958392"/>
              <a:ext cx="878730" cy="845341"/>
            </a:xfrm>
            <a:prstGeom prst="rect">
              <a:avLst/>
            </a:prstGeom>
            <a:noFill/>
          </p:spPr>
        </p:pic>
        <p:pic>
          <p:nvPicPr>
            <p:cNvPr id="21" name="Picture 5" descr="File:Aalto University logo.svg - Wikimedia Commons">
              <a:extLst>
                <a:ext uri="{FF2B5EF4-FFF2-40B4-BE49-F238E27FC236}">
                  <a16:creationId xmlns:a16="http://schemas.microsoft.com/office/drawing/2014/main" id="{B2F436B0-25BA-3645-BE44-0090D39F2D2A}"/>
                </a:ext>
              </a:extLst>
            </p:cNvPr>
            <p:cNvPicPr>
              <a:picLocks noChangeAspect="1" noChangeArrowheads="1"/>
            </p:cNvPicPr>
            <p:nvPr userDrawn="1"/>
          </p:nvPicPr>
          <p:blipFill>
            <a:blip r:embed="rId5" cstate="print"/>
            <a:srcRect/>
            <a:stretch>
              <a:fillRect/>
            </a:stretch>
          </p:blipFill>
          <p:spPr bwMode="auto">
            <a:xfrm>
              <a:off x="3086395" y="6028606"/>
              <a:ext cx="1171419" cy="804417"/>
            </a:xfrm>
            <a:prstGeom prst="rect">
              <a:avLst/>
            </a:prstGeom>
            <a:noFill/>
          </p:spPr>
        </p:pic>
        <p:pic>
          <p:nvPicPr>
            <p:cNvPr id="22" name="Picture 7" descr="Logos, slides, good practice of using the official name and the short name  TalTech">
              <a:extLst>
                <a:ext uri="{FF2B5EF4-FFF2-40B4-BE49-F238E27FC236}">
                  <a16:creationId xmlns:a16="http://schemas.microsoft.com/office/drawing/2014/main" id="{36965192-D524-EC41-AC26-57280394C1C9}"/>
                </a:ext>
              </a:extLst>
            </p:cNvPr>
            <p:cNvPicPr>
              <a:picLocks noChangeAspect="1" noChangeArrowheads="1"/>
            </p:cNvPicPr>
            <p:nvPr userDrawn="1"/>
          </p:nvPicPr>
          <p:blipFill>
            <a:blip r:embed="rId6" cstate="print"/>
            <a:srcRect/>
            <a:stretch>
              <a:fillRect/>
            </a:stretch>
          </p:blipFill>
          <p:spPr bwMode="auto">
            <a:xfrm>
              <a:off x="4261678" y="5960485"/>
              <a:ext cx="1357041" cy="897515"/>
            </a:xfrm>
            <a:prstGeom prst="rect">
              <a:avLst/>
            </a:prstGeom>
            <a:noFill/>
          </p:spPr>
        </p:pic>
        <p:pic>
          <p:nvPicPr>
            <p:cNvPr id="23" name="Picture 9" descr="Barun Multiple Campus :: Khandbari, Sankhuwasbha :: Best educational  institution in Khandbari, Sankhuwasbha">
              <a:extLst>
                <a:ext uri="{FF2B5EF4-FFF2-40B4-BE49-F238E27FC236}">
                  <a16:creationId xmlns:a16="http://schemas.microsoft.com/office/drawing/2014/main" id="{0B7EBB47-FE42-6E4B-99FF-7D2E7D2CBC9B}"/>
                </a:ext>
              </a:extLst>
            </p:cNvPr>
            <p:cNvPicPr>
              <a:picLocks noChangeAspect="1" noChangeArrowheads="1"/>
            </p:cNvPicPr>
            <p:nvPr userDrawn="1"/>
          </p:nvPicPr>
          <p:blipFill>
            <a:blip r:embed="rId7" cstate="print"/>
            <a:srcRect/>
            <a:stretch>
              <a:fillRect/>
            </a:stretch>
          </p:blipFill>
          <p:spPr bwMode="auto">
            <a:xfrm>
              <a:off x="6305507" y="6012658"/>
              <a:ext cx="1853815" cy="804417"/>
            </a:xfrm>
            <a:prstGeom prst="rect">
              <a:avLst/>
            </a:prstGeom>
            <a:noFill/>
          </p:spPr>
        </p:pic>
        <p:pic>
          <p:nvPicPr>
            <p:cNvPr id="24"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3EF2E694-EDAB-1C47-B91D-97425A5B9D76}"/>
                </a:ext>
              </a:extLst>
            </p:cNvPr>
            <p:cNvPicPr>
              <a:picLocks noChangeAspect="1" noChangeArrowheads="1"/>
            </p:cNvPicPr>
            <p:nvPr userDrawn="1"/>
          </p:nvPicPr>
          <p:blipFill>
            <a:blip r:embed="rId8" cstate="print"/>
            <a:srcRect/>
            <a:stretch>
              <a:fillRect/>
            </a:stretch>
          </p:blipFill>
          <p:spPr bwMode="auto">
            <a:xfrm>
              <a:off x="7772141" y="6048196"/>
              <a:ext cx="932965" cy="699724"/>
            </a:xfrm>
            <a:prstGeom prst="rect">
              <a:avLst/>
            </a:prstGeom>
            <a:noFill/>
          </p:spPr>
        </p:pic>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pic>
        <p:nvPicPr>
          <p:cNvPr id="1026" name="Picture 2" descr="page27image36985344">
            <a:extLst>
              <a:ext uri="{FF2B5EF4-FFF2-40B4-BE49-F238E27FC236}">
                <a16:creationId xmlns:a16="http://schemas.microsoft.com/office/drawing/2014/main" id="{1FD2B901-684B-9744-9E06-1E8BE856E11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725031" y="280711"/>
            <a:ext cx="2466969" cy="82232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944691" y="1605125"/>
            <a:ext cx="10525969" cy="4325275"/>
          </a:xfrm>
        </p:spPr>
        <p:txBody>
          <a:bodyPr/>
          <a:lstStyle>
            <a:lvl1pPr>
              <a:defRPr sz="2400">
                <a:solidFill>
                  <a:schemeClr val="tx1">
                    <a:lumMod val="65000"/>
                    <a:lumOff val="35000"/>
                  </a:schemeClr>
                </a:solidFill>
              </a:defRPr>
            </a:lvl1pPr>
            <a:lvl2pPr>
              <a:defRPr sz="24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32806" y="6381063"/>
            <a:ext cx="2844800" cy="365125"/>
          </a:xfrm>
        </p:spPr>
        <p:txBody>
          <a:bodyPr/>
          <a:lstStyle>
            <a:lvl1pPr algn="ctr">
              <a:defRPr/>
            </a:lvl1pPr>
          </a:lstStyle>
          <a:p>
            <a:pPr algn="ctr"/>
            <a:fld id="{1D8BD707-D9CF-40AE-B4C6-C98DA3205C09}" type="datetimeFigureOut">
              <a:rPr lang="en-US" smtClean="0"/>
              <a:pPr algn="ctr"/>
              <a:t>7/11/2024</a:t>
            </a:fld>
            <a:endParaRPr lang="en-US"/>
          </a:p>
        </p:txBody>
      </p:sp>
      <p:sp>
        <p:nvSpPr>
          <p:cNvPr id="5" name="Footer Placeholder 4"/>
          <p:cNvSpPr>
            <a:spLocks noGrp="1"/>
          </p:cNvSpPr>
          <p:nvPr>
            <p:ph type="ftr" sz="quarter" idx="11"/>
          </p:nvPr>
        </p:nvSpPr>
        <p:spPr>
          <a:xfrm>
            <a:off x="4165600" y="6356350"/>
            <a:ext cx="3860800" cy="365125"/>
          </a:xfr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5" name="Rectangle 14">
            <a:extLst>
              <a:ext uri="{FF2B5EF4-FFF2-40B4-BE49-F238E27FC236}">
                <a16:creationId xmlns:a16="http://schemas.microsoft.com/office/drawing/2014/main" id="{76942F44-45F5-FC46-A08A-06F359F1BA6E}"/>
              </a:ext>
            </a:extLst>
          </p:cNvPr>
          <p:cNvSpPr/>
          <p:nvPr userDrawn="1"/>
        </p:nvSpPr>
        <p:spPr>
          <a:xfrm>
            <a:off x="0" y="0"/>
            <a:ext cx="12192000" cy="228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grpSp>
        <p:nvGrpSpPr>
          <p:cNvPr id="8" name="Group 7">
            <a:extLst>
              <a:ext uri="{FF2B5EF4-FFF2-40B4-BE49-F238E27FC236}">
                <a16:creationId xmlns:a16="http://schemas.microsoft.com/office/drawing/2014/main" id="{E848A920-1827-044A-AD33-6F3A30BFBBE8}"/>
              </a:ext>
            </a:extLst>
          </p:cNvPr>
          <p:cNvGrpSpPr/>
          <p:nvPr userDrawn="1"/>
        </p:nvGrpSpPr>
        <p:grpSpPr>
          <a:xfrm>
            <a:off x="3124200" y="5999555"/>
            <a:ext cx="5295605" cy="858445"/>
            <a:chOff x="3086395" y="5958392"/>
            <a:chExt cx="5618711" cy="899608"/>
          </a:xfrm>
        </p:grpSpPr>
        <p:pic>
          <p:nvPicPr>
            <p:cNvPr id="14" name="Picture 2" descr="E:\Kathmandu_University_Logo.png"/>
            <p:cNvPicPr>
              <a:picLocks noChangeAspect="1" noChangeArrowheads="1"/>
            </p:cNvPicPr>
            <p:nvPr userDrawn="1"/>
          </p:nvPicPr>
          <p:blipFill>
            <a:blip r:embed="rId3" cstate="print"/>
            <a:srcRect/>
            <a:stretch>
              <a:fillRect/>
            </a:stretch>
          </p:blipFill>
          <p:spPr bwMode="auto">
            <a:xfrm>
              <a:off x="5618719" y="5958392"/>
              <a:ext cx="878730" cy="845341"/>
            </a:xfrm>
            <a:prstGeom prst="rect">
              <a:avLst/>
            </a:prstGeom>
            <a:noFill/>
          </p:spPr>
        </p:pic>
        <p:pic>
          <p:nvPicPr>
            <p:cNvPr id="35" name="Picture 5" descr="File:Aalto University logo.svg - Wikimedia Commons">
              <a:extLst>
                <a:ext uri="{FF2B5EF4-FFF2-40B4-BE49-F238E27FC236}">
                  <a16:creationId xmlns:a16="http://schemas.microsoft.com/office/drawing/2014/main" id="{A23141AD-2BDB-8340-93D5-75482C428679}"/>
                </a:ext>
              </a:extLst>
            </p:cNvPr>
            <p:cNvPicPr>
              <a:picLocks noChangeAspect="1" noChangeArrowheads="1"/>
            </p:cNvPicPr>
            <p:nvPr userDrawn="1"/>
          </p:nvPicPr>
          <p:blipFill>
            <a:blip r:embed="rId4" cstate="print"/>
            <a:srcRect/>
            <a:stretch>
              <a:fillRect/>
            </a:stretch>
          </p:blipFill>
          <p:spPr bwMode="auto">
            <a:xfrm>
              <a:off x="3086395" y="6028606"/>
              <a:ext cx="1171419" cy="804417"/>
            </a:xfrm>
            <a:prstGeom prst="rect">
              <a:avLst/>
            </a:prstGeom>
            <a:noFill/>
          </p:spPr>
        </p:pic>
        <p:pic>
          <p:nvPicPr>
            <p:cNvPr id="36" name="Picture 7" descr="Logos, slides, good practice of using the official name and the short name  TalTech">
              <a:extLst>
                <a:ext uri="{FF2B5EF4-FFF2-40B4-BE49-F238E27FC236}">
                  <a16:creationId xmlns:a16="http://schemas.microsoft.com/office/drawing/2014/main" id="{3CDA02F4-F9F6-AA43-8FF1-D9801A8DBD41}"/>
                </a:ext>
              </a:extLst>
            </p:cNvPr>
            <p:cNvPicPr>
              <a:picLocks noChangeAspect="1" noChangeArrowheads="1"/>
            </p:cNvPicPr>
            <p:nvPr userDrawn="1"/>
          </p:nvPicPr>
          <p:blipFill>
            <a:blip r:embed="rId5" cstate="print"/>
            <a:srcRect/>
            <a:stretch>
              <a:fillRect/>
            </a:stretch>
          </p:blipFill>
          <p:spPr bwMode="auto">
            <a:xfrm>
              <a:off x="4261678" y="5960485"/>
              <a:ext cx="1357041" cy="897515"/>
            </a:xfrm>
            <a:prstGeom prst="rect">
              <a:avLst/>
            </a:prstGeom>
            <a:noFill/>
          </p:spPr>
        </p:pic>
        <p:pic>
          <p:nvPicPr>
            <p:cNvPr id="38" name="Picture 9" descr="Barun Multiple Campus :: Khandbari, Sankhuwasbha :: Best educational  institution in Khandbari, Sankhuwasbha">
              <a:extLst>
                <a:ext uri="{FF2B5EF4-FFF2-40B4-BE49-F238E27FC236}">
                  <a16:creationId xmlns:a16="http://schemas.microsoft.com/office/drawing/2014/main" id="{16ED7A43-7D5E-3C49-A943-F8EC8DEF1E02}"/>
                </a:ext>
              </a:extLst>
            </p:cNvPr>
            <p:cNvPicPr>
              <a:picLocks noChangeAspect="1" noChangeArrowheads="1"/>
            </p:cNvPicPr>
            <p:nvPr userDrawn="1"/>
          </p:nvPicPr>
          <p:blipFill>
            <a:blip r:embed="rId6" cstate="print"/>
            <a:srcRect/>
            <a:stretch>
              <a:fillRect/>
            </a:stretch>
          </p:blipFill>
          <p:spPr bwMode="auto">
            <a:xfrm>
              <a:off x="6305507" y="6012658"/>
              <a:ext cx="1853815" cy="804417"/>
            </a:xfrm>
            <a:prstGeom prst="rect">
              <a:avLst/>
            </a:prstGeom>
            <a:noFill/>
          </p:spPr>
        </p:pic>
        <p:pic>
          <p:nvPicPr>
            <p:cNvPr id="39"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D72B385F-A031-8C46-8412-B8954FC43A2E}"/>
                </a:ext>
              </a:extLst>
            </p:cNvPr>
            <p:cNvPicPr>
              <a:picLocks noChangeAspect="1" noChangeArrowheads="1"/>
            </p:cNvPicPr>
            <p:nvPr userDrawn="1"/>
          </p:nvPicPr>
          <p:blipFill>
            <a:blip r:embed="rId7" cstate="print"/>
            <a:srcRect/>
            <a:stretch>
              <a:fillRect/>
            </a:stretch>
          </p:blipFill>
          <p:spPr bwMode="auto">
            <a:xfrm>
              <a:off x="7772141" y="6048196"/>
              <a:ext cx="932965" cy="699724"/>
            </a:xfrm>
            <a:prstGeom prst="rect">
              <a:avLst/>
            </a:prstGeom>
            <a:noFill/>
          </p:spPr>
        </p:pic>
      </p:grpSp>
      <p:sp>
        <p:nvSpPr>
          <p:cNvPr id="2" name="Title 1"/>
          <p:cNvSpPr>
            <a:spLocks noGrp="1"/>
          </p:cNvSpPr>
          <p:nvPr>
            <p:ph type="title"/>
          </p:nvPr>
        </p:nvSpPr>
        <p:spPr>
          <a:xfrm>
            <a:off x="1817966" y="222520"/>
            <a:ext cx="7907065" cy="1313450"/>
          </a:xfrm>
        </p:spPr>
        <p:txBody>
          <a:bodyPr/>
          <a:lstStyle>
            <a:lvl1pPr>
              <a:defRPr>
                <a:solidFill>
                  <a:srgbClr val="0070C0"/>
                </a:solidFill>
              </a:defRPr>
            </a:lvl1pPr>
          </a:lstStyle>
          <a:p>
            <a:r>
              <a:rPr lang="en-US" dirty="0"/>
              <a:t>Click to edit Master title style</a:t>
            </a:r>
          </a:p>
        </p:txBody>
      </p:sp>
      <p:pic>
        <p:nvPicPr>
          <p:cNvPr id="16" name="Picture 15">
            <a:extLst>
              <a:ext uri="{FF2B5EF4-FFF2-40B4-BE49-F238E27FC236}">
                <a16:creationId xmlns:a16="http://schemas.microsoft.com/office/drawing/2014/main" id="{0B67700B-C259-4444-969D-45D11352D933}"/>
              </a:ext>
            </a:extLst>
          </p:cNvPr>
          <p:cNvPicPr>
            <a:picLocks noChangeAspect="1"/>
          </p:cNvPicPr>
          <p:nvPr userDrawn="1"/>
        </p:nvPicPr>
        <p:blipFill>
          <a:blip r:embed="rId8"/>
          <a:stretch>
            <a:fillRect/>
          </a:stretch>
        </p:blipFill>
        <p:spPr>
          <a:xfrm>
            <a:off x="71417" y="309798"/>
            <a:ext cx="1746549" cy="113085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7/11/2024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5DB07-FEDE-FB45-8BB8-F7B18081D5C7}"/>
              </a:ext>
            </a:extLst>
          </p:cNvPr>
          <p:cNvSpPr>
            <a:spLocks noGrp="1"/>
          </p:cNvSpPr>
          <p:nvPr>
            <p:ph type="ctrTitle"/>
          </p:nvPr>
        </p:nvSpPr>
        <p:spPr>
          <a:xfrm>
            <a:off x="685800" y="2057400"/>
            <a:ext cx="10820400" cy="2743200"/>
          </a:xfrm>
        </p:spPr>
        <p:txBody>
          <a:bodyPr>
            <a:normAutofit/>
          </a:bodyPr>
          <a:lstStyle/>
          <a:p>
            <a:r>
              <a:rPr lang="en-US" sz="3600" dirty="0">
                <a:solidFill>
                  <a:schemeClr val="tx1"/>
                </a:solidFill>
              </a:rPr>
              <a:t>Unit 1: </a:t>
            </a:r>
            <a:br>
              <a:rPr lang="en-US" sz="3600" dirty="0">
                <a:solidFill>
                  <a:schemeClr val="tx1"/>
                </a:solidFill>
              </a:rPr>
            </a:br>
            <a:r>
              <a:rPr lang="en-US" sz="3600" dirty="0">
                <a:solidFill>
                  <a:schemeClr val="tx1"/>
                </a:solidFill>
              </a:rPr>
              <a:t>An </a:t>
            </a:r>
            <a:r>
              <a:rPr lang="en-US" sz="3600" b="1" dirty="0">
                <a:solidFill>
                  <a:schemeClr val="tx1"/>
                </a:solidFill>
                <a:effectLst/>
                <a:latin typeface="Calibri" panose="020F0502020204030204" pitchFamily="34" charset="0"/>
                <a:ea typeface="Times New Roman" panose="02020603050405020304" pitchFamily="18" charset="0"/>
              </a:rPr>
              <a:t>Overview of Electrical Machines Use and Maintenance </a:t>
            </a:r>
            <a:endParaRPr lang="en-NP" sz="3600" dirty="0">
              <a:solidFill>
                <a:schemeClr val="tx1"/>
              </a:solidFill>
            </a:endParaRPr>
          </a:p>
        </p:txBody>
      </p:sp>
    </p:spTree>
    <p:extLst>
      <p:ext uri="{BB962C8B-B14F-4D97-AF65-F5344CB8AC3E}">
        <p14:creationId xmlns:p14="http://schemas.microsoft.com/office/powerpoint/2010/main" val="4230949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buNone/>
            </a:pPr>
            <a:r>
              <a:rPr lang="en-US" sz="2800" b="1" dirty="0">
                <a:solidFill>
                  <a:srgbClr val="FF0000"/>
                </a:solidFill>
                <a:latin typeface="Times New Roman" panose="02020603050405020304" pitchFamily="18" charset="0"/>
                <a:cs typeface="Times New Roman" panose="02020603050405020304" pitchFamily="18" charset="0"/>
              </a:rPr>
              <a:t>2. Processing Industrial </a:t>
            </a:r>
          </a:p>
          <a:p>
            <a:pPr algn="just">
              <a:buFont typeface="+mj-lt"/>
              <a:buAutoNum type="arabicPeriod"/>
            </a:pPr>
            <a:r>
              <a:rPr lang="en-US" sz="2800" b="1" dirty="0">
                <a:latin typeface="Times New Roman" panose="02020603050405020304" pitchFamily="18" charset="0"/>
                <a:cs typeface="Times New Roman" panose="02020603050405020304" pitchFamily="18" charset="0"/>
              </a:rPr>
              <a:t>Motors:</a:t>
            </a:r>
            <a:endParaRPr lang="en-US" sz="2800" dirty="0">
              <a:latin typeface="Times New Roman" panose="02020603050405020304" pitchFamily="18" charset="0"/>
              <a:cs typeface="Times New Roman" panose="02020603050405020304" pitchFamily="18" charset="0"/>
            </a:endParaRPr>
          </a:p>
          <a:p>
            <a:pPr marL="457200" lvl="1" indent="0" algn="just">
              <a:buNone/>
            </a:pPr>
            <a:r>
              <a:rPr lang="en-US" sz="2800" b="1" dirty="0">
                <a:latin typeface="Times New Roman" panose="02020603050405020304" pitchFamily="18" charset="0"/>
                <a:cs typeface="Times New Roman" panose="02020603050405020304" pitchFamily="18" charset="0"/>
              </a:rPr>
              <a:t>a) Pumps and Compressors:</a:t>
            </a:r>
            <a:r>
              <a:rPr lang="en-US" sz="2800" dirty="0">
                <a:latin typeface="Times New Roman" panose="02020603050405020304" pitchFamily="18" charset="0"/>
                <a:cs typeface="Times New Roman" panose="02020603050405020304" pitchFamily="18" charset="0"/>
              </a:rPr>
              <a:t> Induction motors and synchronous motors are widely used to drive pumps and compressors in chemical, petrochemical, and water treatment plants.</a:t>
            </a:r>
          </a:p>
          <a:p>
            <a:pPr marL="457200" lvl="1" indent="0" algn="just">
              <a:buNone/>
            </a:pPr>
            <a:r>
              <a:rPr lang="en-US" sz="2800" b="1" dirty="0">
                <a:latin typeface="Times New Roman" panose="02020603050405020304" pitchFamily="18" charset="0"/>
                <a:cs typeface="Times New Roman" panose="02020603050405020304" pitchFamily="18" charset="0"/>
              </a:rPr>
              <a:t>b) Conveyors and Material Handling:</a:t>
            </a:r>
            <a:r>
              <a:rPr lang="en-US" sz="2800" dirty="0">
                <a:latin typeface="Times New Roman" panose="02020603050405020304" pitchFamily="18" charset="0"/>
                <a:cs typeface="Times New Roman" panose="02020603050405020304" pitchFamily="18" charset="0"/>
              </a:rPr>
              <a:t> Motors power conveyor belts, hoists, cranes, and automated material handling systems.</a:t>
            </a:r>
          </a:p>
          <a:p>
            <a:pPr marL="457200" lvl="1" indent="0" algn="just">
              <a:buNone/>
            </a:pPr>
            <a:r>
              <a:rPr lang="en-US" sz="2800" b="1" dirty="0">
                <a:latin typeface="Times New Roman" panose="02020603050405020304" pitchFamily="18" charset="0"/>
                <a:cs typeface="Times New Roman" panose="02020603050405020304" pitchFamily="18" charset="0"/>
              </a:rPr>
              <a:t>c) Mixers and Agitators:</a:t>
            </a:r>
            <a:r>
              <a:rPr lang="en-US" sz="2800" dirty="0">
                <a:latin typeface="Times New Roman" panose="02020603050405020304" pitchFamily="18" charset="0"/>
                <a:cs typeface="Times New Roman" panose="02020603050405020304" pitchFamily="18" charset="0"/>
              </a:rPr>
              <a:t> Electrical motors drive mixers, agitators, and other equipment used in food processing, pharmaceuticals, and chemical industries.</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543526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sz="2800" b="1" dirty="0">
                <a:latin typeface="Times New Roman" panose="02020603050405020304" pitchFamily="18" charset="0"/>
                <a:cs typeface="Times New Roman" panose="02020603050405020304" pitchFamily="18" charset="0"/>
              </a:rPr>
              <a:t>2. Generators:</a:t>
            </a:r>
            <a:endParaRPr lang="en-US" sz="2800" dirty="0">
              <a:latin typeface="Times New Roman" panose="02020603050405020304" pitchFamily="18" charset="0"/>
              <a:cs typeface="Times New Roman" panose="02020603050405020304" pitchFamily="18" charset="0"/>
            </a:endParaRPr>
          </a:p>
          <a:p>
            <a:pPr marL="914400" lvl="1" indent="-457200" algn="just">
              <a:buAutoNum type="alphaLcParenR"/>
            </a:pPr>
            <a:r>
              <a:rPr lang="en-US" sz="2800" b="1" dirty="0">
                <a:latin typeface="Times New Roman" panose="02020603050405020304" pitchFamily="18" charset="0"/>
                <a:cs typeface="Times New Roman" panose="02020603050405020304" pitchFamily="18" charset="0"/>
              </a:rPr>
              <a:t>Backup Power:</a:t>
            </a:r>
            <a:r>
              <a:rPr lang="en-US" sz="2800" dirty="0">
                <a:latin typeface="Times New Roman" panose="02020603050405020304" pitchFamily="18" charset="0"/>
                <a:cs typeface="Times New Roman" panose="02020603050405020304" pitchFamily="18" charset="0"/>
              </a:rPr>
              <a:t> </a:t>
            </a:r>
          </a:p>
          <a:p>
            <a:pPr lvl="1"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Generators provide backup power for critical processes and machinery in case of power outages.</a:t>
            </a:r>
          </a:p>
          <a:p>
            <a:pPr lvl="1" algn="just">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a:p>
            <a:pPr marL="457200" lvl="1" indent="0" algn="just">
              <a:buNone/>
            </a:pPr>
            <a:r>
              <a:rPr lang="en-US" sz="2800" b="1" dirty="0">
                <a:latin typeface="Times New Roman" panose="02020603050405020304" pitchFamily="18" charset="0"/>
                <a:cs typeface="Times New Roman" panose="02020603050405020304" pitchFamily="18" charset="0"/>
              </a:rPr>
              <a:t>b) Co-generation:</a:t>
            </a:r>
            <a:r>
              <a:rPr lang="en-US" sz="2800" dirty="0">
                <a:latin typeface="Times New Roman" panose="02020603050405020304" pitchFamily="18" charset="0"/>
                <a:cs typeface="Times New Roman" panose="02020603050405020304" pitchFamily="18" charset="0"/>
              </a:rPr>
              <a:t> </a:t>
            </a:r>
          </a:p>
          <a:p>
            <a:pPr lvl="1"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Combined heat and power (CHP) systems use generators to produce both electricity and useful thermal energy from a single fuel source.</a:t>
            </a:r>
          </a:p>
          <a:p>
            <a:pPr marL="0" indent="0" algn="just">
              <a:buNone/>
            </a:pP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2544906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b="1" dirty="0">
                <a:solidFill>
                  <a:srgbClr val="FF0000"/>
                </a:solidFill>
              </a:rPr>
              <a:t>3</a:t>
            </a:r>
            <a:r>
              <a:rPr lang="en-US" b="1" dirty="0">
                <a:solidFill>
                  <a:srgbClr val="FF0000"/>
                </a:solidFill>
                <a:latin typeface="Times New Roman" panose="02020603050405020304" pitchFamily="18" charset="0"/>
                <a:cs typeface="Times New Roman" panose="02020603050405020304" pitchFamily="18" charset="0"/>
              </a:rPr>
              <a:t>. Power Plants</a:t>
            </a:r>
          </a:p>
          <a:p>
            <a:pPr algn="just">
              <a:buFont typeface="+mj-lt"/>
              <a:buAutoNum type="arabicPeriod"/>
            </a:pPr>
            <a:r>
              <a:rPr lang="en-US" b="1" dirty="0">
                <a:latin typeface="Times New Roman" panose="02020603050405020304" pitchFamily="18" charset="0"/>
                <a:cs typeface="Times New Roman" panose="02020603050405020304" pitchFamily="18" charset="0"/>
              </a:rPr>
              <a:t>Generators:</a:t>
            </a:r>
            <a:endParaRPr lang="en-US" dirty="0">
              <a:latin typeface="Times New Roman" panose="02020603050405020304" pitchFamily="18" charset="0"/>
              <a:cs typeface="Times New Roman" panose="02020603050405020304" pitchFamily="18" charset="0"/>
            </a:endParaRPr>
          </a:p>
          <a:p>
            <a:pPr marL="457200" lvl="1" indent="0" algn="just">
              <a:buNone/>
            </a:pPr>
            <a:r>
              <a:rPr lang="en-US" b="1" dirty="0">
                <a:latin typeface="Times New Roman" panose="02020603050405020304" pitchFamily="18" charset="0"/>
                <a:cs typeface="Times New Roman" panose="02020603050405020304" pitchFamily="18" charset="0"/>
              </a:rPr>
              <a:t>a) Electricity Generation:</a:t>
            </a:r>
            <a:r>
              <a:rPr lang="en-US" dirty="0">
                <a:latin typeface="Times New Roman" panose="02020603050405020304" pitchFamily="18" charset="0"/>
                <a:cs typeface="Times New Roman" panose="02020603050405020304" pitchFamily="18" charset="0"/>
              </a:rPr>
              <a:t> Synchronous generators are used in thermal, hydroelectric, nuclear, and renewable energy power plants to generate electricity.</a:t>
            </a:r>
          </a:p>
          <a:p>
            <a:pPr marL="457200" lvl="1" indent="0" algn="just">
              <a:buNone/>
            </a:pPr>
            <a:r>
              <a:rPr lang="en-US" b="1" dirty="0">
                <a:latin typeface="Times New Roman" panose="02020603050405020304" pitchFamily="18" charset="0"/>
                <a:cs typeface="Times New Roman" panose="02020603050405020304" pitchFamily="18" charset="0"/>
              </a:rPr>
              <a:t>b) Excitation Systems:</a:t>
            </a:r>
            <a:r>
              <a:rPr lang="en-US" dirty="0">
                <a:latin typeface="Times New Roman" panose="02020603050405020304" pitchFamily="18" charset="0"/>
                <a:cs typeface="Times New Roman" panose="02020603050405020304" pitchFamily="18" charset="0"/>
              </a:rPr>
              <a:t> DC machines are used in the excitation systems of large synchronous generators to control the output voltage.</a:t>
            </a:r>
          </a:p>
          <a:p>
            <a:pPr algn="just">
              <a:buFont typeface="+mj-lt"/>
              <a:buAutoNum type="arabicPeriod"/>
            </a:pPr>
            <a:r>
              <a:rPr lang="en-US" b="1" dirty="0">
                <a:latin typeface="Times New Roman" panose="02020603050405020304" pitchFamily="18" charset="0"/>
                <a:cs typeface="Times New Roman" panose="02020603050405020304" pitchFamily="18" charset="0"/>
              </a:rPr>
              <a:t>Motors:</a:t>
            </a:r>
            <a:endParaRPr lang="en-US" dirty="0">
              <a:latin typeface="Times New Roman" panose="02020603050405020304" pitchFamily="18" charset="0"/>
              <a:cs typeface="Times New Roman" panose="02020603050405020304" pitchFamily="18" charset="0"/>
            </a:endParaRPr>
          </a:p>
          <a:p>
            <a:pPr marL="457200" lvl="1" indent="0" algn="just">
              <a:buNone/>
            </a:pPr>
            <a:r>
              <a:rPr lang="en-US" b="1" dirty="0">
                <a:latin typeface="Times New Roman" panose="02020603050405020304" pitchFamily="18" charset="0"/>
                <a:cs typeface="Times New Roman" panose="02020603050405020304" pitchFamily="18" charset="0"/>
              </a:rPr>
              <a:t>a) Auxiliary Systems:</a:t>
            </a:r>
            <a:r>
              <a:rPr lang="en-US" dirty="0">
                <a:latin typeface="Times New Roman" panose="02020603050405020304" pitchFamily="18" charset="0"/>
                <a:cs typeface="Times New Roman" panose="02020603050405020304" pitchFamily="18" charset="0"/>
              </a:rPr>
              <a:t> Induction motors are used in auxiliary systems such as feedwater pumps, cooling water pumps, and fans in power plants.</a:t>
            </a:r>
          </a:p>
          <a:p>
            <a:pPr marL="457200" lvl="1" indent="0" algn="just">
              <a:buNone/>
            </a:pPr>
            <a:r>
              <a:rPr lang="en-US" b="1" dirty="0">
                <a:latin typeface="Times New Roman" panose="02020603050405020304" pitchFamily="18" charset="0"/>
                <a:cs typeface="Times New Roman" panose="02020603050405020304" pitchFamily="18" charset="0"/>
              </a:rPr>
              <a:t>b) Control Systems:</a:t>
            </a:r>
            <a:r>
              <a:rPr lang="en-US" dirty="0">
                <a:latin typeface="Times New Roman" panose="02020603050405020304" pitchFamily="18" charset="0"/>
                <a:cs typeface="Times New Roman" panose="02020603050405020304" pitchFamily="18" charset="0"/>
              </a:rPr>
              <a:t> Stepper motors and servo motors are used in various control systems for precise positioning and control tasks.</a:t>
            </a:r>
          </a:p>
          <a:p>
            <a:pPr marL="0" indent="0" algn="just">
              <a:buNone/>
            </a:pP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32775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b="1" dirty="0">
                <a:solidFill>
                  <a:srgbClr val="FF0000"/>
                </a:solidFill>
                <a:latin typeface="Times New Roman" panose="02020603050405020304" pitchFamily="18" charset="0"/>
                <a:cs typeface="Times New Roman" panose="02020603050405020304" pitchFamily="18" charset="0"/>
              </a:rPr>
              <a:t>4. Transport</a:t>
            </a:r>
          </a:p>
          <a:p>
            <a:pPr algn="just">
              <a:buFont typeface="+mj-lt"/>
              <a:buAutoNum type="arabicPeriod"/>
            </a:pPr>
            <a:r>
              <a:rPr lang="en-US" b="1" dirty="0">
                <a:latin typeface="Times New Roman" panose="02020603050405020304" pitchFamily="18" charset="0"/>
                <a:cs typeface="Times New Roman" panose="02020603050405020304" pitchFamily="18" charset="0"/>
              </a:rPr>
              <a:t>Electric Vehicles (EVs):</a:t>
            </a:r>
            <a:endParaRPr lang="en-US" dirty="0">
              <a:latin typeface="Times New Roman" panose="02020603050405020304" pitchFamily="18" charset="0"/>
              <a:cs typeface="Times New Roman" panose="02020603050405020304" pitchFamily="18" charset="0"/>
            </a:endParaRPr>
          </a:p>
          <a:p>
            <a:pPr marL="457200" lvl="1" indent="0" algn="just">
              <a:buNone/>
            </a:pPr>
            <a:r>
              <a:rPr lang="en-US" b="1" dirty="0">
                <a:latin typeface="Times New Roman" panose="02020603050405020304" pitchFamily="18" charset="0"/>
                <a:cs typeface="Times New Roman" panose="02020603050405020304" pitchFamily="18" charset="0"/>
              </a:rPr>
              <a:t>a) Traction Motors:</a:t>
            </a:r>
            <a:r>
              <a:rPr lang="en-US" dirty="0">
                <a:latin typeface="Times New Roman" panose="02020603050405020304" pitchFamily="18" charset="0"/>
                <a:cs typeface="Times New Roman" panose="02020603050405020304" pitchFamily="18" charset="0"/>
              </a:rPr>
              <a:t> Induction motors and permanent magnet synchronous motors (PMSMs) are used in electric and hybrid vehicles for propulsion.</a:t>
            </a:r>
          </a:p>
          <a:p>
            <a:pPr marL="457200" lvl="1" indent="0" algn="just">
              <a:buNone/>
            </a:pPr>
            <a:r>
              <a:rPr lang="en-US" b="1" dirty="0">
                <a:latin typeface="Times New Roman" panose="02020603050405020304" pitchFamily="18" charset="0"/>
                <a:cs typeface="Times New Roman" panose="02020603050405020304" pitchFamily="18" charset="0"/>
              </a:rPr>
              <a:t>b) Regenerative Braking:</a:t>
            </a:r>
            <a:r>
              <a:rPr lang="en-US" dirty="0">
                <a:latin typeface="Times New Roman" panose="02020603050405020304" pitchFamily="18" charset="0"/>
                <a:cs typeface="Times New Roman" panose="02020603050405020304" pitchFamily="18" charset="0"/>
              </a:rPr>
              <a:t> Electric machines enable regenerative braking, which recovers kinetic energy during braking and converts it back to electrical energy.</a:t>
            </a:r>
          </a:p>
          <a:p>
            <a:pPr algn="just">
              <a:buFont typeface="+mj-lt"/>
              <a:buAutoNum type="arabicPeriod"/>
            </a:pPr>
            <a:r>
              <a:rPr lang="en-US" b="1" dirty="0">
                <a:latin typeface="Times New Roman" panose="02020603050405020304" pitchFamily="18" charset="0"/>
                <a:cs typeface="Times New Roman" panose="02020603050405020304" pitchFamily="18" charset="0"/>
              </a:rPr>
              <a:t>Railway Systems:</a:t>
            </a:r>
            <a:endParaRPr lang="en-US" dirty="0">
              <a:latin typeface="Times New Roman" panose="02020603050405020304" pitchFamily="18" charset="0"/>
              <a:cs typeface="Times New Roman" panose="02020603050405020304" pitchFamily="18" charset="0"/>
            </a:endParaRPr>
          </a:p>
          <a:p>
            <a:pPr marL="457200" lvl="1" indent="0" algn="just">
              <a:buNone/>
            </a:pPr>
            <a:r>
              <a:rPr lang="en-US" b="1" dirty="0">
                <a:latin typeface="Times New Roman" panose="02020603050405020304" pitchFamily="18" charset="0"/>
                <a:cs typeface="Times New Roman" panose="02020603050405020304" pitchFamily="18" charset="0"/>
              </a:rPr>
              <a:t>a) Locomotives:</a:t>
            </a:r>
            <a:r>
              <a:rPr lang="en-US" dirty="0">
                <a:latin typeface="Times New Roman" panose="02020603050405020304" pitchFamily="18" charset="0"/>
                <a:cs typeface="Times New Roman" panose="02020603050405020304" pitchFamily="18" charset="0"/>
              </a:rPr>
              <a:t> Synchronous motors and induction motors are used in electric and diesel-electric locomotives.</a:t>
            </a:r>
          </a:p>
          <a:p>
            <a:pPr marL="457200" lvl="1" indent="0" algn="just">
              <a:buNone/>
            </a:pPr>
            <a:r>
              <a:rPr lang="en-US" b="1" dirty="0">
                <a:latin typeface="Times New Roman" panose="02020603050405020304" pitchFamily="18" charset="0"/>
                <a:cs typeface="Times New Roman" panose="02020603050405020304" pitchFamily="18" charset="0"/>
              </a:rPr>
              <a:t>b) Light Rail and Metros:</a:t>
            </a:r>
            <a:r>
              <a:rPr lang="en-US" dirty="0">
                <a:latin typeface="Times New Roman" panose="02020603050405020304" pitchFamily="18" charset="0"/>
                <a:cs typeface="Times New Roman" panose="02020603050405020304" pitchFamily="18" charset="0"/>
              </a:rPr>
              <a:t> Electric motors power light rail vehicles, metro trains, and trams for urban transportation.</a:t>
            </a:r>
          </a:p>
          <a:p>
            <a:pPr marL="0" indent="0" algn="just">
              <a:buNone/>
            </a:pP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038876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b="1" dirty="0">
                <a:solidFill>
                  <a:srgbClr val="FF0000"/>
                </a:solidFill>
                <a:latin typeface="Times New Roman" panose="02020603050405020304" pitchFamily="18" charset="0"/>
                <a:cs typeface="Times New Roman" panose="02020603050405020304" pitchFamily="18" charset="0"/>
              </a:rPr>
              <a:t>5. HVAC Systems:</a:t>
            </a:r>
            <a:endParaRPr lang="en-US" dirty="0">
              <a:solidFill>
                <a:srgbClr val="FF0000"/>
              </a:solidFill>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a) Fans and Blowers:</a:t>
            </a:r>
            <a:r>
              <a:rPr lang="en-US" dirty="0">
                <a:latin typeface="Times New Roman" panose="02020603050405020304" pitchFamily="18" charset="0"/>
                <a:cs typeface="Times New Roman" panose="02020603050405020304" pitchFamily="18" charset="0"/>
              </a:rPr>
              <a:t> Motors drive fans and blowers in heating, ventilation, and air conditioning (HVAC) systems.</a:t>
            </a:r>
          </a:p>
          <a:p>
            <a:pPr marL="0" indent="0" algn="just">
              <a:buNone/>
            </a:pPr>
            <a:r>
              <a:rPr lang="en-US" b="1" dirty="0">
                <a:latin typeface="Times New Roman" panose="02020603050405020304" pitchFamily="18" charset="0"/>
                <a:cs typeface="Times New Roman" panose="02020603050405020304" pitchFamily="18" charset="0"/>
              </a:rPr>
              <a:t>b) Compressors:</a:t>
            </a:r>
            <a:r>
              <a:rPr lang="en-US" dirty="0">
                <a:latin typeface="Times New Roman" panose="02020603050405020304" pitchFamily="18" charset="0"/>
                <a:cs typeface="Times New Roman" panose="02020603050405020304" pitchFamily="18" charset="0"/>
              </a:rPr>
              <a:t> Motors power compressors in refrigeration and air conditioning systems.</a:t>
            </a:r>
          </a:p>
          <a:p>
            <a:pPr marL="0" indent="0" algn="just">
              <a:buNone/>
            </a:pPr>
            <a:endParaRPr lang="en-US" b="1" dirty="0">
              <a:latin typeface="Times New Roman" panose="02020603050405020304" pitchFamily="18" charset="0"/>
              <a:cs typeface="Times New Roman" panose="02020603050405020304" pitchFamily="18" charset="0"/>
            </a:endParaRPr>
          </a:p>
          <a:p>
            <a:pPr marL="0" indent="0" algn="just">
              <a:buNone/>
            </a:pPr>
            <a:r>
              <a:rPr lang="en-US" b="1" dirty="0">
                <a:solidFill>
                  <a:srgbClr val="FF0000"/>
                </a:solidFill>
                <a:latin typeface="Times New Roman" panose="02020603050405020304" pitchFamily="18" charset="0"/>
                <a:cs typeface="Times New Roman" panose="02020603050405020304" pitchFamily="18" charset="0"/>
              </a:rPr>
              <a:t>6. Renewable Energy:</a:t>
            </a:r>
            <a:endParaRPr lang="en-US" dirty="0">
              <a:solidFill>
                <a:srgbClr val="FF0000"/>
              </a:solidFill>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a) Wind Turbines:</a:t>
            </a:r>
            <a:r>
              <a:rPr lang="en-US" dirty="0">
                <a:latin typeface="Times New Roman" panose="02020603050405020304" pitchFamily="18" charset="0"/>
                <a:cs typeface="Times New Roman" panose="02020603050405020304" pitchFamily="18" charset="0"/>
              </a:rPr>
              <a:t> Synchronous generators and induction generators are used in wind turbines to convert wind energy into electrical energy.</a:t>
            </a:r>
          </a:p>
          <a:p>
            <a:pPr marL="0" indent="0" algn="just">
              <a:buNone/>
            </a:pPr>
            <a:r>
              <a:rPr lang="en-US" b="1" dirty="0">
                <a:latin typeface="Times New Roman" panose="02020603050405020304" pitchFamily="18" charset="0"/>
                <a:cs typeface="Times New Roman" panose="02020603050405020304" pitchFamily="18" charset="0"/>
              </a:rPr>
              <a:t>b) Hydroelectric Plants:</a:t>
            </a:r>
            <a:r>
              <a:rPr lang="en-US" dirty="0">
                <a:latin typeface="Times New Roman" panose="02020603050405020304" pitchFamily="18" charset="0"/>
                <a:cs typeface="Times New Roman" panose="02020603050405020304" pitchFamily="18" charset="0"/>
              </a:rPr>
              <a:t> Synchronous generators are used in hydroelectric plants to generate electricity from water flow.</a:t>
            </a:r>
          </a:p>
          <a:p>
            <a:pPr marL="0" indent="0" algn="just">
              <a:buNone/>
            </a:pP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3659329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lnSpcReduction="10000"/>
          </a:bodyPr>
          <a:lstStyle/>
          <a:p>
            <a:pPr marL="0" indent="0" algn="ctr">
              <a:buNone/>
            </a:pP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2. </a:t>
            </a: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Consequences of Equipment Failures.</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 are several serious consequence of the electrical equipment failures, here are few examples of cause of electrical equipment failures in generals:</a:t>
            </a:r>
          </a:p>
          <a:p>
            <a:pPr marL="457200" indent="-457200" algn="just">
              <a:buAutoNum type="arabicPeriod"/>
            </a:pPr>
            <a:r>
              <a:rPr lang="en-US" b="1" dirty="0">
                <a:latin typeface="Times New Roman" panose="02020603050405020304" pitchFamily="18" charset="0"/>
                <a:cs typeface="Times New Roman" panose="02020603050405020304" pitchFamily="18" charset="0"/>
              </a:rPr>
              <a:t>Repair and Replacement Costs</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immediate cost of repairing or replacing failed equipment can be substantial.</a:t>
            </a:r>
          </a:p>
          <a:p>
            <a:pPr marL="0" indent="0" algn="just">
              <a:buNone/>
            </a:pPr>
            <a:r>
              <a:rPr lang="en-US" dirty="0">
                <a:latin typeface="Times New Roman" panose="02020603050405020304" pitchFamily="18" charset="0"/>
                <a:cs typeface="Times New Roman" panose="02020603050405020304" pitchFamily="18" charset="0"/>
              </a:rPr>
              <a:t>2. </a:t>
            </a:r>
            <a:r>
              <a:rPr lang="en-US" b="1" dirty="0">
                <a:latin typeface="Times New Roman" panose="02020603050405020304" pitchFamily="18" charset="0"/>
                <a:cs typeface="Times New Roman" panose="02020603050405020304" pitchFamily="18" charset="0"/>
              </a:rPr>
              <a:t>Loss of Revenue</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Downtime and reduced productivity can result in lost revenue.</a:t>
            </a:r>
          </a:p>
          <a:p>
            <a:pPr marL="0" indent="0" algn="just">
              <a:buNone/>
            </a:pPr>
            <a:r>
              <a:rPr lang="en-US" b="1" dirty="0">
                <a:latin typeface="Times New Roman" panose="02020603050405020304" pitchFamily="18" charset="0"/>
                <a:cs typeface="Times New Roman" panose="02020603050405020304" pitchFamily="18" charset="0"/>
              </a:rPr>
              <a:t>3. Loss of Productivity</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Unplanned outages and the time required for repairs can result in lost productivity.</a:t>
            </a:r>
          </a:p>
          <a:p>
            <a:pPr marL="0" indent="0" algn="just">
              <a:buNone/>
            </a:pPr>
            <a:r>
              <a:rPr lang="en-US" b="1" dirty="0">
                <a:latin typeface="Times New Roman" panose="02020603050405020304" pitchFamily="18" charset="0"/>
                <a:cs typeface="Times New Roman" panose="02020603050405020304" pitchFamily="18" charset="0"/>
              </a:rPr>
              <a:t>4. Brand Damage</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Repeated failures can harm a company's reputation and brand value.</a:t>
            </a:r>
          </a:p>
          <a:p>
            <a:pPr marL="0" indent="0" algn="just">
              <a:buNone/>
            </a:pP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3856828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b="1" dirty="0">
                <a:latin typeface="Times New Roman" panose="02020603050405020304" pitchFamily="18" charset="0"/>
                <a:cs typeface="Times New Roman" panose="02020603050405020304" pitchFamily="18" charset="0"/>
              </a:rPr>
              <a:t>5. Impact on Other Systems</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Failures in one piece of equipment can cascade, affecting other connected systems and equipment.</a:t>
            </a:r>
          </a:p>
          <a:p>
            <a:pPr marL="0" indent="0" algn="just">
              <a:buNone/>
            </a:pPr>
            <a:r>
              <a:rPr lang="en-US" b="1" dirty="0">
                <a:latin typeface="Times New Roman" panose="02020603050405020304" pitchFamily="18" charset="0"/>
                <a:cs typeface="Times New Roman" panose="02020603050405020304" pitchFamily="18" charset="0"/>
              </a:rPr>
              <a:t>6. Electrical Fires</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Faulty equipment can cause sparks or overheat, leading to fires.</a:t>
            </a:r>
          </a:p>
          <a:p>
            <a:pPr marL="0" indent="0" algn="just">
              <a:buNone/>
            </a:pPr>
            <a:r>
              <a:rPr lang="en-US" b="1" dirty="0">
                <a:latin typeface="Times New Roman" panose="02020603050405020304" pitchFamily="18" charset="0"/>
                <a:cs typeface="Times New Roman" panose="02020603050405020304" pitchFamily="18" charset="0"/>
              </a:rPr>
              <a:t>7. Explosions</a:t>
            </a:r>
            <a:r>
              <a:rPr lang="en-US"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Certain electrical failures can lead to explosions, particularly in environments with flammable materials.</a:t>
            </a:r>
          </a:p>
          <a:p>
            <a:pPr marL="0" indent="0" algn="just">
              <a:buNone/>
            </a:pPr>
            <a:r>
              <a:rPr lang="en-US" b="1" dirty="0">
                <a:latin typeface="Times New Roman" panose="02020603050405020304" pitchFamily="18" charset="0"/>
                <a:cs typeface="Times New Roman" panose="02020603050405020304" pitchFamily="18" charset="0"/>
              </a:rPr>
              <a:t>8. Employee Morale</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Frequent failures and the associated stress can lower employee morale and job satisfaction.</a:t>
            </a: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30148493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ctr">
              <a:buNone/>
            </a:pP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3. Techniques to Avoid Failure of Machines</a:t>
            </a:r>
          </a:p>
          <a:p>
            <a:pPr marL="0" indent="0">
              <a:buNone/>
            </a:pPr>
            <a:r>
              <a:rPr lang="en-US" b="1" dirty="0">
                <a:latin typeface="Times New Roman" panose="02020603050405020304" pitchFamily="18" charset="0"/>
                <a:cs typeface="Times New Roman" panose="02020603050405020304" pitchFamily="18" charset="0"/>
              </a:rPr>
              <a:t>Think pair share (5 minutes)</a:t>
            </a:r>
          </a:p>
          <a:p>
            <a:pPr marL="457200" indent="-457200">
              <a:buAutoNum type="arabicPeriod"/>
            </a:pPr>
            <a:r>
              <a:rPr lang="en-US" dirty="0">
                <a:latin typeface="Times New Roman" panose="02020603050405020304" pitchFamily="18" charset="0"/>
                <a:cs typeface="Times New Roman" panose="02020603050405020304" pitchFamily="18" charset="0"/>
              </a:rPr>
              <a:t>What causes the electrical equipment to fail?</a:t>
            </a:r>
          </a:p>
          <a:p>
            <a:pPr marL="457200" indent="-457200">
              <a:buAutoNum type="arabicPeriod"/>
            </a:pPr>
            <a:r>
              <a:rPr lang="en-US" dirty="0">
                <a:latin typeface="Times New Roman" panose="02020603050405020304" pitchFamily="18" charset="0"/>
                <a:cs typeface="Times New Roman" panose="02020603050405020304" pitchFamily="18" charset="0"/>
              </a:rPr>
              <a:t>What are some of the remedial actions to avoid the equipment failures?</a:t>
            </a:r>
          </a:p>
          <a:p>
            <a:pPr marL="457200" indent="-457200">
              <a:buAutoNum type="arabicPeriod"/>
            </a:pPr>
            <a:r>
              <a:rPr lang="en-US" dirty="0">
                <a:latin typeface="Times New Roman" panose="02020603050405020304" pitchFamily="18" charset="0"/>
                <a:cs typeface="Times New Roman" panose="02020603050405020304" pitchFamily="18" charset="0"/>
              </a:rPr>
              <a:t>Can you name some of the techniques used to diagnose the electrical faults in electrical machines?</a:t>
            </a:r>
          </a:p>
          <a:p>
            <a:pPr marL="0" indent="0">
              <a:buNone/>
            </a:pP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29983255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92500"/>
          </a:bodyPr>
          <a:lstStyle/>
          <a:p>
            <a:pPr marL="0" indent="0">
              <a:buNone/>
            </a:pPr>
            <a:r>
              <a:rPr lang="en-US" b="1" dirty="0">
                <a:latin typeface="Times New Roman" panose="02020603050405020304" pitchFamily="18" charset="0"/>
                <a:cs typeface="Times New Roman" panose="02020603050405020304" pitchFamily="18" charset="0"/>
              </a:rPr>
              <a:t>What causes the electrical equipment to fail?</a:t>
            </a:r>
          </a:p>
          <a:p>
            <a:pPr algn="just">
              <a:buFont typeface="Wingdings" panose="05000000000000000000" pitchFamily="2" charset="2"/>
              <a:buChar char="Ø"/>
            </a:pPr>
            <a:r>
              <a:rPr lang="en-US" sz="2000" b="0" i="0" u="none" strike="noStrike" baseline="0" dirty="0">
                <a:latin typeface="Times New Roman" panose="02020603050405020304" pitchFamily="18" charset="0"/>
                <a:cs typeface="Times New Roman" panose="02020603050405020304" pitchFamily="18" charset="0"/>
              </a:rPr>
              <a:t>The main reasons, for equipment failure are related to poor manufacturing quality, like defective casting or jointing. </a:t>
            </a:r>
          </a:p>
          <a:p>
            <a:pPr algn="just">
              <a:buFont typeface="Wingdings" panose="05000000000000000000" pitchFamily="2" charset="2"/>
              <a:buChar char="Ø"/>
            </a:pPr>
            <a:r>
              <a:rPr lang="en-US" sz="2000" b="0" i="0" u="none" strike="noStrike" baseline="0" dirty="0">
                <a:latin typeface="Times New Roman" panose="02020603050405020304" pitchFamily="18" charset="0"/>
                <a:cs typeface="Times New Roman" panose="02020603050405020304" pitchFamily="18" charset="0"/>
              </a:rPr>
              <a:t>Another common reason is the improper use of the machines. For example, overcurrent due to jam conditions of the rotor may pose a threat to the health of the machines.</a:t>
            </a:r>
          </a:p>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main </a:t>
            </a:r>
            <a:r>
              <a:rPr lang="en-US" sz="2000" b="0" i="0" u="none" strike="noStrike" baseline="0" dirty="0">
                <a:latin typeface="Times New Roman" panose="02020603050405020304" pitchFamily="18" charset="0"/>
                <a:cs typeface="Times New Roman" panose="02020603050405020304" pitchFamily="18" charset="0"/>
              </a:rPr>
              <a:t>causes that lead to failures in electrical machines is presented:</a:t>
            </a:r>
          </a:p>
          <a:p>
            <a:pPr algn="just">
              <a:buAutoNum type="arabicPeriod"/>
            </a:pPr>
            <a:r>
              <a:rPr lang="en-US" sz="2000" b="0" i="0" u="none" strike="noStrike" baseline="0" dirty="0">
                <a:latin typeface="Times New Roman" panose="02020603050405020304" pitchFamily="18" charset="0"/>
                <a:cs typeface="Times New Roman" panose="02020603050405020304" pitchFamily="18" charset="0"/>
              </a:rPr>
              <a:t>Harsh environment;</a:t>
            </a:r>
          </a:p>
          <a:p>
            <a:pPr algn="just">
              <a:buAutoNum type="arabicPeriod"/>
            </a:pPr>
            <a:r>
              <a:rPr lang="en-US" sz="2000" b="0" i="0" u="none" strike="noStrike" baseline="0" dirty="0">
                <a:latin typeface="Times New Roman" panose="02020603050405020304" pitchFamily="18" charset="0"/>
                <a:cs typeface="Times New Roman" panose="02020603050405020304" pitchFamily="18" charset="0"/>
              </a:rPr>
              <a:t>Improper machine selection and application;</a:t>
            </a:r>
          </a:p>
          <a:p>
            <a:pPr algn="just">
              <a:buAutoNum type="arabicPeriod"/>
            </a:pPr>
            <a:r>
              <a:rPr lang="en-US" sz="2000" b="0" i="0" u="none" strike="noStrike" baseline="0" dirty="0">
                <a:latin typeface="Times New Roman" panose="02020603050405020304" pitchFamily="18" charset="0"/>
                <a:cs typeface="Times New Roman" panose="02020603050405020304" pitchFamily="18" charset="0"/>
              </a:rPr>
              <a:t>Inadequate installation;</a:t>
            </a:r>
          </a:p>
          <a:p>
            <a:pPr algn="just">
              <a:buAutoNum type="arabicPeriod"/>
            </a:pPr>
            <a:r>
              <a:rPr lang="en-US" sz="2000" b="0" i="0" u="none" strike="noStrike" baseline="0" dirty="0">
                <a:latin typeface="Times New Roman" panose="02020603050405020304" pitchFamily="18" charset="0"/>
                <a:cs typeface="Times New Roman" panose="02020603050405020304" pitchFamily="18" charset="0"/>
              </a:rPr>
              <a:t>Mechanical failure;</a:t>
            </a:r>
          </a:p>
          <a:p>
            <a:pPr algn="just">
              <a:buAutoNum type="arabicPeriod"/>
            </a:pPr>
            <a:r>
              <a:rPr lang="en-US" sz="2000" b="0" i="0" u="none" strike="noStrike" baseline="0" dirty="0">
                <a:latin typeface="Times New Roman" panose="02020603050405020304" pitchFamily="18" charset="0"/>
                <a:cs typeface="Times New Roman" panose="02020603050405020304" pitchFamily="18" charset="0"/>
              </a:rPr>
              <a:t>Electrical problems;</a:t>
            </a:r>
          </a:p>
          <a:p>
            <a:pPr algn="just">
              <a:buAutoNum type="arabicPeriod"/>
            </a:pPr>
            <a:r>
              <a:rPr lang="en-US" sz="2000" b="0" i="0" u="none" strike="noStrike" baseline="0" dirty="0">
                <a:latin typeface="Times New Roman" panose="02020603050405020304" pitchFamily="18" charset="0"/>
                <a:cs typeface="Times New Roman" panose="02020603050405020304" pitchFamily="18" charset="0"/>
              </a:rPr>
              <a:t>Voltage unbalance;</a:t>
            </a:r>
          </a:p>
          <a:p>
            <a:pPr algn="just">
              <a:buAutoNum type="arabicPeriod"/>
            </a:pPr>
            <a:r>
              <a:rPr lang="en-US" sz="2000" b="0" i="0" u="none" strike="noStrike" baseline="0" dirty="0">
                <a:latin typeface="Times New Roman" panose="02020603050405020304" pitchFamily="18" charset="0"/>
                <a:cs typeface="Times New Roman" panose="02020603050405020304" pitchFamily="18" charset="0"/>
              </a:rPr>
              <a:t>Inadequate maintenance;</a:t>
            </a:r>
          </a:p>
          <a:p>
            <a:pPr algn="just">
              <a:buAutoNum type="arabicPeriod"/>
            </a:pPr>
            <a:r>
              <a:rPr lang="en-US" sz="2000" b="0" i="0" u="none" strike="noStrike" baseline="0" dirty="0">
                <a:latin typeface="Times New Roman" panose="02020603050405020304" pitchFamily="18" charset="0"/>
                <a:cs typeface="Times New Roman" panose="02020603050405020304" pitchFamily="18" charset="0"/>
              </a:rPr>
              <a:t>Combination of one or more of the abovementioned causes.</a:t>
            </a:r>
            <a:endParaRPr lang="en-NP" sz="20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552096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sz="2800" b="1" dirty="0">
                <a:latin typeface="Times New Roman" panose="02020603050405020304" pitchFamily="18" charset="0"/>
                <a:cs typeface="Times New Roman" panose="02020603050405020304" pitchFamily="18" charset="0"/>
              </a:rPr>
              <a:t>What causes the electrical equipment to fail?</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One of the most common reasons for fault propagation is </a:t>
            </a:r>
            <a:r>
              <a:rPr lang="en-US" sz="2800" i="0" u="none" strike="noStrike" baseline="0" dirty="0">
                <a:latin typeface="Times New Roman" panose="02020603050405020304" pitchFamily="18" charset="0"/>
                <a:cs typeface="Times New Roman" panose="02020603050405020304" pitchFamily="18" charset="0"/>
              </a:rPr>
              <a:t>a</a:t>
            </a:r>
            <a:r>
              <a:rPr lang="en-US" sz="2800" b="1" i="0" u="none" strike="noStrike" baseline="0" dirty="0">
                <a:latin typeface="Times New Roman" panose="02020603050405020304" pitchFamily="18" charset="0"/>
                <a:cs typeface="Times New Roman" panose="02020603050405020304" pitchFamily="18" charset="0"/>
              </a:rPr>
              <a:t> harsh environment</a:t>
            </a:r>
            <a:r>
              <a:rPr lang="en-US" sz="2800" b="0" i="0" u="none" strike="noStrike" baseline="0"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One of the elements of the harsh environment is the excessive temperature due to environmental reasons or problems in the motor.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To ensure a long-lasting exploitation time of the machines, they must operate on the nominal temperature rating.</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 Every 10°C of overheating means halving of insulation life time and can lead to different insulation problems.</a:t>
            </a:r>
          </a:p>
          <a:p>
            <a:pPr algn="just">
              <a:buFont typeface="Wingdings" panose="05000000000000000000" pitchFamily="2" charset="2"/>
              <a:buChar char="Ø"/>
            </a:pP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2992686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lstStyle/>
          <a:p>
            <a:pPr marL="0" indent="0" algn="just">
              <a:buNone/>
            </a:pPr>
            <a:r>
              <a:rPr lang="en-US" sz="3600" b="1" dirty="0">
                <a:latin typeface="Times New Roman" panose="02020603050405020304" pitchFamily="18" charset="0"/>
                <a:cs typeface="Times New Roman" panose="02020603050405020304" pitchFamily="18" charset="0"/>
              </a:rPr>
              <a:t>Outlines:</a:t>
            </a:r>
          </a:p>
          <a:p>
            <a:pPr algn="just">
              <a:buAutoNum type="arabicPeriod"/>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Application of electrical machines in industries and utilities such as processing industry, power plants, transports, etc.</a:t>
            </a:r>
          </a:p>
          <a:p>
            <a:pPr algn="just">
              <a:buAutoNum type="arabicPeriod"/>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Consequences of equipment failures; </a:t>
            </a:r>
          </a:p>
          <a:p>
            <a:pPr algn="just">
              <a:buAutoNum type="arabicPeriod"/>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Techniques to avoid failure of machines; </a:t>
            </a:r>
          </a:p>
          <a:p>
            <a:pPr algn="just">
              <a:buAutoNum type="arabicPeriod"/>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Breakdown versus condition-based-maintenance.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b="1" dirty="0">
                <a:solidFill>
                  <a:schemeClr val="tx1"/>
                </a:solidFill>
                <a:latin typeface="Times New Roman" panose="02020603050405020304" pitchFamily="18" charset="0"/>
                <a:cs typeface="Times New Roman" panose="02020603050405020304" pitchFamily="18" charset="0"/>
              </a:rPr>
              <a:t>Unit-1</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0326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sz="2800" b="1" dirty="0">
                <a:latin typeface="Times New Roman" panose="02020603050405020304" pitchFamily="18" charset="0"/>
                <a:cs typeface="Times New Roman" panose="02020603050405020304" pitchFamily="18" charset="0"/>
              </a:rPr>
              <a:t>What causes the electrical equipment to fail?</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Another common environmental factor that can cause machine failures is moisture. If for any reasons moisture forms on the surface of the machine insulation, the insulation may become conductive and result in insulation and whole machine failure.</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There is also a possibility that the insulation would absorb the moisture from its surface in time, which will cause the insulation resistance to lower to the level that a fault will occur.</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 Apart from the mentioned ones, there are numerous harmful environments – the ones containing harmful gases and fumes, salt rich air, excessive dirt, dust, etc.</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7824727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sz="2800" b="1" dirty="0">
                <a:latin typeface="Times New Roman" panose="02020603050405020304" pitchFamily="18" charset="0"/>
                <a:cs typeface="Times New Roman" panose="02020603050405020304" pitchFamily="18" charset="0"/>
              </a:rPr>
              <a:t>What causes the electrical equipment to fail?</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Machines are usually coupled with some sort of load.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means that all those couplings, belts and other connections between the machine and the load must be aligned correctly, otherwise excessive vibrations might occur, which can be potentially damaging for the machine.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Excessive vibrations can also occur due to wrongly sized or not enough tightened mounting bolts.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Those vibrations can be extremely harmful to bearings and shaft of the machine and can even cause winding burnout.</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2000880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sz="2800" b="1" dirty="0">
                <a:latin typeface="Times New Roman" panose="02020603050405020304" pitchFamily="18" charset="0"/>
                <a:cs typeface="Times New Roman" panose="02020603050405020304" pitchFamily="18" charset="0"/>
              </a:rPr>
              <a:t>What causes the electrical equipment to fail?</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One of the common causes of machine failure is overloading of the machines.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If for some reason excessive load is connected to the motor, the motor will draw additional current and as a result the machine temperature will increase.</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 Due to exceeding of the rated full load current and most probably nominal temperature ratings, the machine exploitation time will be shortened.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In some occasions, jam conditions of the rotor can be the source for overloading of the machine.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This in turn can often be caused by a bearing failure that is considered to be one of the most common machine faults.</a:t>
            </a: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1910761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sz="2800" b="1" dirty="0">
                <a:latin typeface="Times New Roman" panose="02020603050405020304" pitchFamily="18" charset="0"/>
                <a:cs typeface="Times New Roman" panose="02020603050405020304" pitchFamily="18" charset="0"/>
              </a:rPr>
              <a:t>What causes the electrical equipment to fail?</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If the supply voltage of the electrical machine has been chosen incorrectly, it can shorten the life period of the machine.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In some cases, when the voltage deviations become severe, it can result in rapid failure of the machine.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Copper losses can be reduced with high line voltage, but on the other hand, increased magnetic flux will result in higher iron losses.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Tests have shown that if the supply voltage rises in the order of 10% or more over the rated voltage, it will cause the iron to saturate and will lead to harmful overheating of the machine.</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460798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sz="2800" b="1" dirty="0">
                <a:latin typeface="Times New Roman" panose="02020603050405020304" pitchFamily="18" charset="0"/>
                <a:cs typeface="Times New Roman" panose="02020603050405020304" pitchFamily="18" charset="0"/>
              </a:rPr>
              <a:t>What causes the electrical equipment to fail?</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Unbalanced voltage between the phases can also be harmful for the machines, as they will lead to current unbalance, which will again result in overheating of the machine.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problem is becoming more and more severe due to excessive harmonics in the grid and the addition of nonlinear loads in the end user side of the grid.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Those harmonics and unexpected nonlinear loads may also lead to unbalanced current of the machine and become harmful not only to the machine itself, but also to power electronic converters, which are very often used in hand with electrical machines.</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8337214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b="1" dirty="0">
                <a:latin typeface="Times New Roman" panose="02020603050405020304" pitchFamily="18" charset="0"/>
                <a:cs typeface="Times New Roman" panose="02020603050405020304" pitchFamily="18" charset="0"/>
              </a:rPr>
              <a:t>What are some of the remedial actions to avoid the equipment failures?</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Traditional types of maintenance can be generally classified into two categories:</a:t>
            </a:r>
          </a:p>
          <a:p>
            <a:pPr algn="just">
              <a:buAutoNum type="arabicPeriod"/>
            </a:pPr>
            <a:r>
              <a:rPr lang="en-US" b="1" i="0" u="none" strike="noStrike" baseline="0" dirty="0">
                <a:latin typeface="Times New Roman" panose="02020603050405020304" pitchFamily="18" charset="0"/>
                <a:cs typeface="Times New Roman" panose="02020603050405020304" pitchFamily="18" charset="0"/>
              </a:rPr>
              <a:t>Corrective and </a:t>
            </a:r>
          </a:p>
          <a:p>
            <a:pPr algn="just">
              <a:buAutoNum type="arabicPeriod"/>
            </a:pPr>
            <a:r>
              <a:rPr lang="en-US" b="1" dirty="0">
                <a:latin typeface="Times New Roman" panose="02020603050405020304" pitchFamily="18" charset="0"/>
                <a:cs typeface="Times New Roman" panose="02020603050405020304" pitchFamily="18" charset="0"/>
              </a:rPr>
              <a:t>P</a:t>
            </a:r>
            <a:r>
              <a:rPr lang="en-US" b="1" i="0" u="none" strike="noStrike" baseline="0" dirty="0">
                <a:latin typeface="Times New Roman" panose="02020603050405020304" pitchFamily="18" charset="0"/>
                <a:cs typeface="Times New Roman" panose="02020603050405020304" pitchFamily="18" charset="0"/>
              </a:rPr>
              <a:t>reventive maintenance.</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In the case of corrective maintenance, also known as </a:t>
            </a:r>
            <a:r>
              <a:rPr lang="en-US" b="1" dirty="0">
                <a:latin typeface="Times New Roman" panose="02020603050405020304" pitchFamily="18" charset="0"/>
                <a:cs typeface="Times New Roman" panose="02020603050405020304" pitchFamily="18" charset="0"/>
              </a:rPr>
              <a:t>R</a:t>
            </a:r>
            <a:r>
              <a:rPr lang="en-US" b="1" i="0" u="none" strike="noStrike" baseline="0" dirty="0">
                <a:latin typeface="Times New Roman" panose="02020603050405020304" pitchFamily="18" charset="0"/>
                <a:cs typeface="Times New Roman" panose="02020603050405020304" pitchFamily="18" charset="0"/>
              </a:rPr>
              <a:t>eactive maintenance</a:t>
            </a:r>
            <a:r>
              <a:rPr lang="en-US" b="0" i="0" u="none" strike="noStrike" baseline="0" dirty="0">
                <a:latin typeface="Times New Roman" panose="02020603050405020304" pitchFamily="18" charset="0"/>
                <a:cs typeface="Times New Roman" panose="02020603050405020304" pitchFamily="18" charset="0"/>
              </a:rPr>
              <a:t>, all needed control and repairs are assumed to the equipment after the failure has already occurred.</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 other hand</a:t>
            </a:r>
            <a:r>
              <a:rPr lang="en-US" b="0" i="0" u="none" strike="noStrike" baseline="0" dirty="0">
                <a:latin typeface="Times New Roman" panose="02020603050405020304" pitchFamily="18" charset="0"/>
                <a:cs typeface="Times New Roman" panose="02020603050405020304" pitchFamily="18" charset="0"/>
              </a:rPr>
              <a:t>, it is possible to assume </a:t>
            </a:r>
            <a:r>
              <a:rPr lang="en-US" b="1" i="0" u="none" strike="noStrike" baseline="0" dirty="0">
                <a:latin typeface="Times New Roman" panose="02020603050405020304" pitchFamily="18" charset="0"/>
                <a:cs typeface="Times New Roman" panose="02020603050405020304" pitchFamily="18" charset="0"/>
              </a:rPr>
              <a:t>preventive maintenance</a:t>
            </a:r>
            <a:r>
              <a:rPr lang="en-US" b="0" i="0" u="none" strike="noStrike" baseline="0" dirty="0">
                <a:latin typeface="Times New Roman" panose="02020603050405020304" pitchFamily="18" charset="0"/>
                <a:cs typeface="Times New Roman" panose="02020603050405020304" pitchFamily="18" charset="0"/>
              </a:rPr>
              <a:t> to the electrical equipment in order to avoid catastrophic outcomes.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In this case, the electrical equipment needs to be regularly checked through scheduled and specified inspections.</a:t>
            </a: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3932922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b="1" dirty="0">
                <a:latin typeface="Times New Roman" panose="02020603050405020304" pitchFamily="18" charset="0"/>
                <a:cs typeface="Times New Roman" panose="02020603050405020304" pitchFamily="18" charset="0"/>
              </a:rPr>
              <a:t>What are some of the remedial actions to avoid the equipment failures?</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Other ways to avoid failure are a</a:t>
            </a:r>
            <a:r>
              <a:rPr lang="en-US" b="0" i="0" u="none" strike="noStrike" baseline="0" dirty="0">
                <a:latin typeface="Times New Roman" panose="02020603050405020304" pitchFamily="18" charset="0"/>
                <a:cs typeface="Times New Roman" panose="02020603050405020304" pitchFamily="18" charset="0"/>
              </a:rPr>
              <a:t>ccording to the number and position of sensors, the diagnostic techniques can be divided into two </a:t>
            </a:r>
            <a:r>
              <a:rPr lang="fr-FR" b="0" i="0" u="none" strike="noStrike" baseline="0" dirty="0">
                <a:latin typeface="Times New Roman" panose="02020603050405020304" pitchFamily="18" charset="0"/>
                <a:cs typeface="Times New Roman" panose="02020603050405020304" pitchFamily="18" charset="0"/>
              </a:rPr>
              <a:t>main catégories:</a:t>
            </a:r>
          </a:p>
          <a:p>
            <a:pPr algn="just">
              <a:buAutoNum type="arabicPeriod"/>
            </a:pPr>
            <a:r>
              <a:rPr lang="fr-FR" dirty="0">
                <a:latin typeface="Times New Roman" panose="02020603050405020304" pitchFamily="18" charset="0"/>
                <a:cs typeface="Times New Roman" panose="02020603050405020304" pitchFamily="18" charset="0"/>
              </a:rPr>
              <a:t>N</a:t>
            </a:r>
            <a:r>
              <a:rPr lang="fr-FR" b="0" i="0" u="none" strike="noStrike" baseline="0" dirty="0">
                <a:latin typeface="Times New Roman" panose="02020603050405020304" pitchFamily="18" charset="0"/>
                <a:cs typeface="Times New Roman" panose="02020603050405020304" pitchFamily="18" charset="0"/>
              </a:rPr>
              <a:t>on-invasive techniques and </a:t>
            </a:r>
          </a:p>
          <a:p>
            <a:pPr algn="just">
              <a:buAutoNum type="arabicPeriod"/>
            </a:pPr>
            <a:r>
              <a:rPr lang="fr-FR" dirty="0">
                <a:latin typeface="Times New Roman" panose="02020603050405020304" pitchFamily="18" charset="0"/>
                <a:cs typeface="Times New Roman" panose="02020603050405020304" pitchFamily="18" charset="0"/>
              </a:rPr>
              <a:t>I</a:t>
            </a:r>
            <a:r>
              <a:rPr lang="fr-FR" b="0" i="0" u="none" strike="noStrike" baseline="0" dirty="0">
                <a:latin typeface="Times New Roman" panose="02020603050405020304" pitchFamily="18" charset="0"/>
                <a:cs typeface="Times New Roman" panose="02020603050405020304" pitchFamily="18" charset="0"/>
              </a:rPr>
              <a:t>nvasive techniques.</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The </a:t>
            </a:r>
            <a:r>
              <a:rPr lang="en-US" i="0" u="none" strike="noStrike" baseline="0" dirty="0">
                <a:latin typeface="Times New Roman" panose="02020603050405020304" pitchFamily="18" charset="0"/>
                <a:cs typeface="Times New Roman" panose="02020603050405020304" pitchFamily="18" charset="0"/>
              </a:rPr>
              <a:t>techniques</a:t>
            </a:r>
            <a:r>
              <a:rPr lang="en-US" b="1" i="0" u="none" strike="noStrike" baseline="0" dirty="0">
                <a:latin typeface="Times New Roman" panose="02020603050405020304" pitchFamily="18" charset="0"/>
                <a:cs typeface="Times New Roman" panose="02020603050405020304" pitchFamily="18" charset="0"/>
              </a:rPr>
              <a:t> </a:t>
            </a:r>
            <a:r>
              <a:rPr lang="en-US" b="0" i="0" u="none" strike="noStrike" baseline="0" dirty="0">
                <a:latin typeface="Times New Roman" panose="02020603050405020304" pitchFamily="18" charset="0"/>
                <a:cs typeface="Times New Roman" panose="02020603050405020304" pitchFamily="18" charset="0"/>
              </a:rPr>
              <a:t>where there is no built-in sensor in the equipment to get any measurements are called </a:t>
            </a:r>
            <a:r>
              <a:rPr lang="en-US" b="1" i="0" u="none" strike="noStrike" baseline="0" dirty="0">
                <a:latin typeface="Times New Roman" panose="02020603050405020304" pitchFamily="18" charset="0"/>
                <a:cs typeface="Times New Roman" panose="02020603050405020304" pitchFamily="18" charset="0"/>
              </a:rPr>
              <a:t>non-invasive techniques.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These techniques are cheap and flexible in the way that the signals of interest can be measured anywhere away from the actual physical system.</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But these techniques are less accurate because of the external environmental factors.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The motor current measurement using clamp meters is a very common example of </a:t>
            </a:r>
            <a:r>
              <a:rPr lang="en-US" b="1" i="0" u="none" strike="noStrike" baseline="0" dirty="0">
                <a:latin typeface="Times New Roman" panose="02020603050405020304" pitchFamily="18" charset="0"/>
                <a:cs typeface="Times New Roman" panose="02020603050405020304" pitchFamily="18" charset="0"/>
              </a:rPr>
              <a:t>non-invasive techniques.</a:t>
            </a:r>
            <a:endParaRPr lang="en-NP" b="1"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4912744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b="1" dirty="0">
                <a:latin typeface="Times New Roman" panose="02020603050405020304" pitchFamily="18" charset="0"/>
                <a:cs typeface="Times New Roman" panose="02020603050405020304" pitchFamily="18" charset="0"/>
              </a:rPr>
              <a:t>What are some of the remedial actions to avoid the equipment failures?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In invasive techniques, sensors are embedded in the equipment.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For example, the thermistors or positive temperature coefficient (PTC) sensors can be placed inside the coils of the transformer or motor for the measurement of temperature.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These techniques are more accurate but costly as well.</a:t>
            </a:r>
            <a:endParaRPr lang="en-NP" sz="2800" b="1"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207248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buNone/>
            </a:pPr>
            <a:r>
              <a:rPr lang="en-US" b="1" dirty="0">
                <a:latin typeface="Times New Roman" panose="02020603050405020304" pitchFamily="18" charset="0"/>
                <a:cs typeface="Times New Roman" panose="02020603050405020304" pitchFamily="18" charset="0"/>
              </a:rPr>
              <a:t>What are some of the remedial actions to avoid the equipment failures?</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However the recent development of </a:t>
            </a:r>
            <a:r>
              <a:rPr lang="en-US" b="1" dirty="0">
                <a:latin typeface="Times New Roman" panose="02020603050405020304" pitchFamily="18" charset="0"/>
                <a:cs typeface="Times New Roman" panose="02020603050405020304" pitchFamily="18" charset="0"/>
              </a:rPr>
              <a:t>D</a:t>
            </a:r>
            <a:r>
              <a:rPr lang="en-US" b="1" i="0" u="none" strike="noStrike" baseline="0" dirty="0">
                <a:latin typeface="Times New Roman" panose="02020603050405020304" pitchFamily="18" charset="0"/>
                <a:cs typeface="Times New Roman" panose="02020603050405020304" pitchFamily="18" charset="0"/>
              </a:rPr>
              <a:t>iagnostics and condition monitoring </a:t>
            </a:r>
            <a:r>
              <a:rPr lang="en-US" b="0" i="0" u="none" strike="noStrike" baseline="0" dirty="0">
                <a:latin typeface="Times New Roman" panose="02020603050405020304" pitchFamily="18" charset="0"/>
                <a:cs typeface="Times New Roman" panose="02020603050405020304" pitchFamily="18" charset="0"/>
              </a:rPr>
              <a:t>is one of the key factors that can prevent or at least delay the occurring failure.</a:t>
            </a:r>
          </a:p>
          <a:p>
            <a:pPr algn="just">
              <a:buFont typeface="Wingdings" panose="05000000000000000000" pitchFamily="2" charset="2"/>
              <a:buChar char="Ø"/>
            </a:pPr>
            <a:r>
              <a:rPr lang="en-US" b="0" i="0" u="none" strike="noStrike" baseline="0" dirty="0">
                <a:solidFill>
                  <a:srgbClr val="FF0000"/>
                </a:solidFill>
                <a:latin typeface="Times New Roman" panose="02020603050405020304" pitchFamily="18" charset="0"/>
                <a:cs typeface="Times New Roman" panose="02020603050405020304" pitchFamily="18" charset="0"/>
              </a:rPr>
              <a:t>From here </a:t>
            </a:r>
            <a:r>
              <a:rPr lang="en-US" dirty="0">
                <a:solidFill>
                  <a:srgbClr val="FF0000"/>
                </a:solidFill>
                <a:latin typeface="Times New Roman" panose="02020603050405020304" pitchFamily="18" charset="0"/>
                <a:cs typeface="Times New Roman" panose="02020603050405020304" pitchFamily="18" charset="0"/>
              </a:rPr>
              <a:t>on and in the preceding units we will completely focus our energy in understanding the </a:t>
            </a:r>
            <a:r>
              <a:rPr lang="en-US" b="1" dirty="0">
                <a:solidFill>
                  <a:srgbClr val="FF0000"/>
                </a:solidFill>
                <a:latin typeface="Times New Roman" panose="02020603050405020304" pitchFamily="18" charset="0"/>
                <a:cs typeface="Times New Roman" panose="02020603050405020304" pitchFamily="18" charset="0"/>
              </a:rPr>
              <a:t>C</a:t>
            </a:r>
            <a:r>
              <a:rPr lang="en-US" b="1" i="0" u="none" strike="noStrike" baseline="0" dirty="0">
                <a:solidFill>
                  <a:srgbClr val="FF0000"/>
                </a:solidFill>
                <a:latin typeface="Times New Roman" panose="02020603050405020304" pitchFamily="18" charset="0"/>
                <a:cs typeface="Times New Roman" panose="02020603050405020304" pitchFamily="18" charset="0"/>
              </a:rPr>
              <a:t>ondition </a:t>
            </a:r>
            <a:r>
              <a:rPr lang="en-US" b="1" dirty="0">
                <a:solidFill>
                  <a:srgbClr val="FF0000"/>
                </a:solidFill>
                <a:latin typeface="Times New Roman" panose="02020603050405020304" pitchFamily="18" charset="0"/>
                <a:cs typeface="Times New Roman" panose="02020603050405020304" pitchFamily="18" charset="0"/>
              </a:rPr>
              <a:t>M</a:t>
            </a:r>
            <a:r>
              <a:rPr lang="en-US" b="1" i="0" u="none" strike="noStrike" baseline="0" dirty="0">
                <a:solidFill>
                  <a:srgbClr val="FF0000"/>
                </a:solidFill>
                <a:latin typeface="Times New Roman" panose="02020603050405020304" pitchFamily="18" charset="0"/>
                <a:cs typeface="Times New Roman" panose="02020603050405020304" pitchFamily="18" charset="0"/>
              </a:rPr>
              <a:t>onitoring of Electrical Machine.</a:t>
            </a:r>
            <a:endParaRPr lang="en-US" b="0" i="0" u="none" strike="noStrike" baseline="0" dirty="0">
              <a:solidFill>
                <a:srgbClr val="FF0000"/>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Most faults start as minor deviations from the normal conditions and they seem unimportant.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The problem is that if those small deviations are not dealt with in time, the faults can start propagating until the repair of the machine is not reasonable or even possible.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When condition monitoring or online diagnostic measures are taken, it is possible to detect the faults at early stages and save the machine from larger faults in time.</a:t>
            </a: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3162242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b="1" i="0" u="none" strike="noStrike" baseline="0" dirty="0">
                <a:latin typeface="Times New Roman" panose="02020603050405020304" pitchFamily="18" charset="0"/>
                <a:cs typeface="Times New Roman" panose="02020603050405020304" pitchFamily="18" charset="0"/>
              </a:rPr>
              <a:t>What is mean by Condition Monitoring of electrical machine?</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The algorithms train models based on the data collected from electrical machines and drives, which help us detect faults in their initial stages.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This helps to reduce the damage and also to identify the faults, which need immediate attention.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This is generally known as </a:t>
            </a:r>
            <a:r>
              <a:rPr lang="en-US" b="1" i="0" u="none" strike="noStrike" baseline="0" dirty="0">
                <a:latin typeface="Times New Roman" panose="02020603050405020304" pitchFamily="18" charset="0"/>
                <a:cs typeface="Times New Roman" panose="02020603050405020304" pitchFamily="18" charset="0"/>
              </a:rPr>
              <a:t>condition monitoring of electrical machine</a:t>
            </a:r>
            <a:r>
              <a:rPr lang="en-US" b="0" i="0" u="none" strike="noStrike" baseline="0" dirty="0">
                <a:latin typeface="Times New Roman" panose="02020603050405020304" pitchFamily="18" charset="0"/>
                <a:cs typeface="Times New Roman" panose="02020603050405020304" pitchFamily="18" charset="0"/>
              </a:rPr>
              <a:t>.</a:t>
            </a: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pic>
        <p:nvPicPr>
          <p:cNvPr id="5" name="Picture 4">
            <a:extLst>
              <a:ext uri="{FF2B5EF4-FFF2-40B4-BE49-F238E27FC236}">
                <a16:creationId xmlns:a16="http://schemas.microsoft.com/office/drawing/2014/main" id="{FE1804CA-C919-7131-39F1-B867DF7A8324}"/>
              </a:ext>
            </a:extLst>
          </p:cNvPr>
          <p:cNvPicPr>
            <a:picLocks noChangeAspect="1"/>
          </p:cNvPicPr>
          <p:nvPr/>
        </p:nvPicPr>
        <p:blipFill>
          <a:blip r:embed="rId2"/>
          <a:stretch>
            <a:fillRect/>
          </a:stretch>
        </p:blipFill>
        <p:spPr>
          <a:xfrm>
            <a:off x="0" y="3825059"/>
            <a:ext cx="7620660" cy="2080440"/>
          </a:xfrm>
          <a:prstGeom prst="rect">
            <a:avLst/>
          </a:prstGeom>
        </p:spPr>
      </p:pic>
      <p:sp>
        <p:nvSpPr>
          <p:cNvPr id="6" name="TextBox 5">
            <a:extLst>
              <a:ext uri="{FF2B5EF4-FFF2-40B4-BE49-F238E27FC236}">
                <a16:creationId xmlns:a16="http://schemas.microsoft.com/office/drawing/2014/main" id="{FF02BB3D-3AD1-0A69-F96E-B740C06AEB16}"/>
              </a:ext>
            </a:extLst>
          </p:cNvPr>
          <p:cNvSpPr txBox="1"/>
          <p:nvPr/>
        </p:nvSpPr>
        <p:spPr>
          <a:xfrm>
            <a:off x="990600" y="5720587"/>
            <a:ext cx="4507965" cy="338554"/>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Figure1: General Overview of Condition monitoring</a:t>
            </a:r>
          </a:p>
        </p:txBody>
      </p:sp>
    </p:spTree>
    <p:extLst>
      <p:ext uri="{BB962C8B-B14F-4D97-AF65-F5344CB8AC3E}">
        <p14:creationId xmlns:p14="http://schemas.microsoft.com/office/powerpoint/2010/main" val="2154561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lstStyle/>
          <a:p>
            <a:pPr marL="0" indent="0">
              <a:buNone/>
            </a:pPr>
            <a:r>
              <a:rPr lang="en-US" sz="2800" b="1" dirty="0">
                <a:latin typeface="Times New Roman" panose="02020603050405020304" pitchFamily="18" charset="0"/>
                <a:cs typeface="Times New Roman" panose="02020603050405020304" pitchFamily="18" charset="0"/>
              </a:rPr>
              <a:t>Introductions: Overview of Electrical Machine</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Electrical machine are devices that convert electrical energy into mechanical energy or vice versa.</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The main type of electrical machine are:</a:t>
            </a:r>
          </a:p>
          <a:p>
            <a:pPr marL="514350" indent="-514350">
              <a:buAutoNum type="arabicPeriod"/>
            </a:pPr>
            <a:r>
              <a:rPr lang="en-US" sz="2800" b="1" dirty="0">
                <a:latin typeface="Times New Roman" panose="02020603050405020304" pitchFamily="18" charset="0"/>
                <a:cs typeface="Times New Roman" panose="02020603050405020304" pitchFamily="18" charset="0"/>
              </a:rPr>
              <a:t>Generators</a:t>
            </a:r>
            <a:r>
              <a:rPr lang="en-US" sz="2800" dirty="0">
                <a:latin typeface="Times New Roman" panose="02020603050405020304" pitchFamily="18" charset="0"/>
                <a:cs typeface="Times New Roman" panose="02020603050405020304" pitchFamily="18" charset="0"/>
              </a:rPr>
              <a:t> (convert mechanical energy into electrical energy)</a:t>
            </a:r>
          </a:p>
          <a:p>
            <a:pPr marL="514350" indent="-514350">
              <a:buAutoNum type="arabicPeriod"/>
            </a:pPr>
            <a:r>
              <a:rPr lang="en-US" sz="2800" b="1" dirty="0">
                <a:latin typeface="Times New Roman" panose="02020603050405020304" pitchFamily="18" charset="0"/>
                <a:cs typeface="Times New Roman" panose="02020603050405020304" pitchFamily="18" charset="0"/>
              </a:rPr>
              <a:t>Motors</a:t>
            </a:r>
            <a:r>
              <a:rPr lang="en-US" sz="2800" dirty="0">
                <a:latin typeface="Times New Roman" panose="02020603050405020304" pitchFamily="18" charset="0"/>
                <a:cs typeface="Times New Roman" panose="02020603050405020304" pitchFamily="18" charset="0"/>
              </a:rPr>
              <a:t> (convert electrical energy into mechanical energy)</a:t>
            </a:r>
          </a:p>
          <a:p>
            <a:pPr marL="514350" indent="-514350">
              <a:buAutoNum type="arabicPeriod"/>
            </a:pPr>
            <a:r>
              <a:rPr lang="en-US" sz="2800" b="1" dirty="0">
                <a:latin typeface="Times New Roman" panose="02020603050405020304" pitchFamily="18" charset="0"/>
                <a:cs typeface="Times New Roman" panose="02020603050405020304" pitchFamily="18" charset="0"/>
              </a:rPr>
              <a:t>Transformers</a:t>
            </a:r>
            <a:r>
              <a:rPr lang="en-US" sz="2800" dirty="0">
                <a:latin typeface="Times New Roman" panose="02020603050405020304" pitchFamily="18" charset="0"/>
                <a:cs typeface="Times New Roman" panose="02020603050405020304" pitchFamily="18" charset="0"/>
              </a:rPr>
              <a:t> (Transfer electrical energy between two or more circuit through electromagnetic induction) </a:t>
            </a:r>
          </a:p>
          <a:p>
            <a:pPr>
              <a:buFont typeface="Wingdings" panose="05000000000000000000" pitchFamily="2" charset="2"/>
              <a:buChar char="Ø"/>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3183861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buNone/>
            </a:pPr>
            <a:r>
              <a:rPr lang="en-US" sz="2100" dirty="0">
                <a:latin typeface="Times New Roman" panose="02020603050405020304" pitchFamily="18" charset="0"/>
                <a:cs typeface="Times New Roman" panose="02020603050405020304" pitchFamily="18" charset="0"/>
              </a:rPr>
              <a:t>3. </a:t>
            </a:r>
            <a:r>
              <a:rPr lang="en-US" b="1" dirty="0">
                <a:latin typeface="Times New Roman" panose="02020603050405020304" pitchFamily="18" charset="0"/>
                <a:cs typeface="Times New Roman" panose="02020603050405020304" pitchFamily="18" charset="0"/>
              </a:rPr>
              <a:t>Can you name some of the techniques used to diagnose the electrical faults in electrical machines?</a:t>
            </a:r>
          </a:p>
          <a:p>
            <a:pPr algn="l">
              <a:buFont typeface="Wingdings" panose="05000000000000000000" pitchFamily="2" charset="2"/>
              <a:buChar char="Ø"/>
            </a:pPr>
            <a:r>
              <a:rPr lang="en-US" sz="2100" b="0" i="0" u="none" strike="noStrike" baseline="0" dirty="0">
                <a:latin typeface="Times New Roman" panose="02020603050405020304" pitchFamily="18" charset="0"/>
                <a:cs typeface="Times New Roman" panose="02020603050405020304" pitchFamily="18" charset="0"/>
              </a:rPr>
              <a:t>In a broader domain, the diagnostic techniques can be divided into the following categories:</a:t>
            </a:r>
          </a:p>
          <a:p>
            <a:pPr algn="l">
              <a:buAutoNum type="arabicPeriod"/>
            </a:pPr>
            <a:r>
              <a:rPr lang="en-US" sz="2000" b="0" i="0" u="none" strike="noStrike" baseline="0" dirty="0">
                <a:latin typeface="Times New Roman" panose="02020603050405020304" pitchFamily="18" charset="0"/>
                <a:cs typeface="Times New Roman" panose="02020603050405020304" pitchFamily="18" charset="0"/>
              </a:rPr>
              <a:t>Electromagnetic field monitoring, search coils, coils wound around motor shafts (axial flux related</a:t>
            </a:r>
            <a:r>
              <a:rPr lang="en-US" sz="2000" dirty="0">
                <a:latin typeface="Times New Roman" panose="02020603050405020304" pitchFamily="18" charset="0"/>
                <a:cs typeface="Times New Roman" panose="02020603050405020304" pitchFamily="18" charset="0"/>
              </a:rPr>
              <a:t> </a:t>
            </a:r>
            <a:r>
              <a:rPr lang="en-US" sz="2000" b="0" i="0" u="none" strike="noStrike" baseline="0" dirty="0">
                <a:latin typeface="Times New Roman" panose="02020603050405020304" pitchFamily="18" charset="0"/>
                <a:cs typeface="Times New Roman" panose="02020603050405020304" pitchFamily="18" charset="0"/>
              </a:rPr>
              <a:t>detection)</a:t>
            </a:r>
          </a:p>
          <a:p>
            <a:pPr algn="l">
              <a:buAutoNum type="arabicPeriod"/>
            </a:pPr>
            <a:r>
              <a:rPr lang="en-US" sz="2000" b="0" i="0" u="none" strike="noStrike" baseline="0" dirty="0">
                <a:latin typeface="Times New Roman" panose="02020603050405020304" pitchFamily="18" charset="0"/>
                <a:cs typeface="Times New Roman" panose="02020603050405020304" pitchFamily="18" charset="0"/>
              </a:rPr>
              <a:t>Temperature measurements</a:t>
            </a:r>
          </a:p>
          <a:p>
            <a:pPr algn="l">
              <a:buAutoNum type="arabicPeriod"/>
            </a:pPr>
            <a:r>
              <a:rPr lang="en-US" sz="2000" b="0" i="0" u="none" strike="noStrike" baseline="0" dirty="0">
                <a:latin typeface="Times New Roman" panose="02020603050405020304" pitchFamily="18" charset="0"/>
                <a:cs typeface="Times New Roman" panose="02020603050405020304" pitchFamily="18" charset="0"/>
              </a:rPr>
              <a:t>Infrared recognition</a:t>
            </a:r>
          </a:p>
          <a:p>
            <a:pPr algn="l">
              <a:buAutoNum type="arabicPeriod"/>
            </a:pPr>
            <a:r>
              <a:rPr lang="en-US" sz="2000" b="0" i="0" u="none" strike="noStrike" baseline="0" dirty="0">
                <a:latin typeface="Times New Roman" panose="02020603050405020304" pitchFamily="18" charset="0"/>
                <a:cs typeface="Times New Roman" panose="02020603050405020304" pitchFamily="18" charset="0"/>
              </a:rPr>
              <a:t>Radio-frequency (RF) emissions monitoring</a:t>
            </a:r>
          </a:p>
          <a:p>
            <a:pPr algn="l">
              <a:buAutoNum type="arabicPeriod"/>
            </a:pPr>
            <a:r>
              <a:rPr lang="en-US" sz="2000" b="0" i="0" u="none" strike="noStrike" baseline="0" dirty="0">
                <a:latin typeface="Times New Roman" panose="02020603050405020304" pitchFamily="18" charset="0"/>
                <a:cs typeface="Times New Roman" panose="02020603050405020304" pitchFamily="18" charset="0"/>
              </a:rPr>
              <a:t>Noise and vibration monitoring</a:t>
            </a:r>
          </a:p>
          <a:p>
            <a:pPr algn="l">
              <a:buAutoNum type="arabicPeriod"/>
            </a:pPr>
            <a:r>
              <a:rPr lang="en-US" sz="2000" b="0" i="0" u="none" strike="noStrike" baseline="0" dirty="0">
                <a:latin typeface="Times New Roman" panose="02020603050405020304" pitchFamily="18" charset="0"/>
                <a:cs typeface="Times New Roman" panose="02020603050405020304" pitchFamily="18" charset="0"/>
              </a:rPr>
              <a:t>Chemical analysis</a:t>
            </a:r>
          </a:p>
          <a:p>
            <a:pPr algn="l">
              <a:buAutoNum type="arabicPeriod"/>
            </a:pPr>
            <a:r>
              <a:rPr lang="en-US" sz="2000" b="0" i="0" u="none" strike="noStrike" baseline="0" dirty="0">
                <a:latin typeface="Times New Roman" panose="02020603050405020304" pitchFamily="18" charset="0"/>
                <a:cs typeface="Times New Roman" panose="02020603050405020304" pitchFamily="18" charset="0"/>
              </a:rPr>
              <a:t>Acoustic noise measurements</a:t>
            </a:r>
          </a:p>
          <a:p>
            <a:pPr algn="l">
              <a:buAutoNum type="arabicPeriod"/>
            </a:pPr>
            <a:r>
              <a:rPr lang="en-US" sz="2000" b="0" i="0" u="none" strike="noStrike" baseline="0" dirty="0">
                <a:latin typeface="Times New Roman" panose="02020603050405020304" pitchFamily="18" charset="0"/>
                <a:cs typeface="Times New Roman" panose="02020603050405020304" pitchFamily="18" charset="0"/>
              </a:rPr>
              <a:t>Motor-current signature analysis (MCSA)</a:t>
            </a:r>
          </a:p>
          <a:p>
            <a:pPr algn="l">
              <a:buAutoNum type="arabicPeriod"/>
            </a:pPr>
            <a:r>
              <a:rPr lang="en-US" sz="2000" b="0" i="0" u="none" strike="noStrike" baseline="0" dirty="0">
                <a:latin typeface="Times New Roman" panose="02020603050405020304" pitchFamily="18" charset="0"/>
                <a:cs typeface="Times New Roman" panose="02020603050405020304" pitchFamily="18" charset="0"/>
              </a:rPr>
              <a:t>Model, artificial intelligence, and neural-network-based techniques.</a:t>
            </a:r>
            <a:endParaRPr lang="en-NP" sz="20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27037344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ctr">
              <a:buNone/>
            </a:pP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4.Breakdown Versus Condition-based-maintenance. </a:t>
            </a:r>
          </a:p>
          <a:p>
            <a:pPr marL="457200" indent="-457200">
              <a:buAutoNum type="arabicPeriod"/>
            </a:pPr>
            <a:r>
              <a:rPr lang="en-US" sz="2800" dirty="0">
                <a:solidFill>
                  <a:srgbClr val="FF0000"/>
                </a:solidFill>
                <a:latin typeface="Times New Roman" panose="02020603050405020304" pitchFamily="18" charset="0"/>
                <a:cs typeface="Times New Roman" panose="02020603050405020304" pitchFamily="18" charset="0"/>
              </a:rPr>
              <a:t>Breakdown Maintenance (Reactive Maintenance)</a:t>
            </a:r>
          </a:p>
          <a:p>
            <a:pPr marL="0" indent="0">
              <a:buNone/>
            </a:pPr>
            <a:r>
              <a:rPr lang="en-US" sz="2800" b="1" dirty="0">
                <a:latin typeface="Times New Roman" panose="02020603050405020304" pitchFamily="18" charset="0"/>
                <a:cs typeface="Times New Roman" panose="02020603050405020304" pitchFamily="18" charset="0"/>
              </a:rPr>
              <a:t>1. </a:t>
            </a:r>
            <a:r>
              <a:rPr lang="en-US" sz="2800" b="1" dirty="0">
                <a:solidFill>
                  <a:schemeClr val="tx1"/>
                </a:solidFill>
                <a:latin typeface="Times New Roman" panose="02020603050405020304" pitchFamily="18" charset="0"/>
                <a:cs typeface="Times New Roman" panose="02020603050405020304" pitchFamily="18" charset="0"/>
              </a:rPr>
              <a:t>Unplanned: </a:t>
            </a:r>
          </a:p>
          <a:p>
            <a:pPr>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Maintenance activities are not scheduled; they occur in response to equipment failure.</a:t>
            </a:r>
          </a:p>
          <a:p>
            <a:pPr marL="0" indent="0">
              <a:buNone/>
            </a:pP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2. Immediate Action Required</a:t>
            </a: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Repairs need to be carried out immediately to minimize downtime.</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3. Higher Downtime</a:t>
            </a: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Equipment downtime is typically longer because repairs are unplanned and may require time to diagnose and fix the issue.</a:t>
            </a:r>
          </a:p>
          <a:p>
            <a:pPr>
              <a:buFont typeface="Wingdings" panose="05000000000000000000" pitchFamily="2" charset="2"/>
              <a:buChar char="Ø"/>
            </a:pP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0941343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ctr">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4.Breakdown Versus Condition-based-maintenance. </a:t>
            </a:r>
          </a:p>
          <a:p>
            <a:pPr marL="0" marR="0" lvl="0" indent="0" algn="just" defTabSz="914400" rtl="0" eaLnBrk="0" fontAlgn="base" latinLnBrk="0" hangingPunct="0">
              <a:lnSpc>
                <a:spcPct val="100000"/>
              </a:lnSpc>
              <a:spcBef>
                <a:spcPct val="0"/>
              </a:spcBef>
              <a:spcAft>
                <a:spcPct val="0"/>
              </a:spcAft>
              <a:buClrTx/>
              <a:buSz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4. Higher Cost</a:t>
            </a: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Often leads to higher costs due to emergency repairs, overtime labor, and potential secondary damage to equipment.</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None/>
              <a:tabLst/>
            </a:pPr>
            <a:r>
              <a:rPr kumimoji="0" lang="en-US" altLang="en-US" sz="2800" b="1" i="0" u="none" strike="noStrike" cap="none" normalizeH="0" baseline="0" dirty="0">
                <a:ln>
                  <a:noFill/>
                </a:ln>
                <a:solidFill>
                  <a:schemeClr val="tx1"/>
                </a:solidFill>
                <a:effectLst/>
                <a:latin typeface="Arial" panose="020B0604020202020204" pitchFamily="34" charset="0"/>
              </a:rPr>
              <a:t>5. Limited Life Cycle Management</a:t>
            </a:r>
            <a:r>
              <a:rPr kumimoji="0" lang="en-US" altLang="en-US" sz="2800" b="0" i="0" u="none" strike="noStrike" cap="none" normalizeH="0" baseline="0" dirty="0">
                <a:ln>
                  <a:noFill/>
                </a:ln>
                <a:solidFill>
                  <a:schemeClr val="tx1"/>
                </a:solidFill>
                <a:effectLst/>
                <a:latin typeface="Arial" panose="020B0604020202020204" pitchFamily="34" charset="0"/>
              </a:rPr>
              <a:t>: </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Arial" panose="020B0604020202020204" pitchFamily="34" charset="0"/>
              </a:rPr>
              <a:t>Focus is on immediate fixes rather than extending the overall life of the equipment. </a:t>
            </a:r>
          </a:p>
          <a:p>
            <a:pPr>
              <a:buFont typeface="Wingdings" panose="05000000000000000000" pitchFamily="2" charset="2"/>
              <a:buChar char="Ø"/>
            </a:pP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27353692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ctr">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4.Breakdown Versus Condition-based-maintenance. </a:t>
            </a:r>
          </a:p>
          <a:p>
            <a:pPr marL="0" indent="0" algn="ctr">
              <a:buNone/>
            </a:pPr>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None/>
              <a:tabLst/>
            </a:pPr>
            <a:r>
              <a:rPr lang="en-US" dirty="0">
                <a:solidFill>
                  <a:srgbClr val="FF0000"/>
                </a:solidFill>
              </a:rPr>
              <a:t>2. Condition-Based Maintenance (CBM) (Predictive Maintenance)</a:t>
            </a:r>
            <a:endParaRPr lang="en-US" b="1" dirty="0">
              <a:solidFill>
                <a:schemeClr val="tx1"/>
              </a:solidFill>
              <a:latin typeface="Times New Roman" panose="02020603050405020304" pitchFamily="18" charset="0"/>
              <a:cs typeface="Times New Roman" panose="02020603050405020304" pitchFamily="18" charset="0"/>
            </a:endParaRPr>
          </a:p>
          <a:p>
            <a:pPr marL="457200" marR="0" lvl="0" indent="-457200" algn="l" defTabSz="914400" rtl="0" eaLnBrk="0" fontAlgn="base" latinLnBrk="0" hangingPunct="0">
              <a:lnSpc>
                <a:spcPct val="100000"/>
              </a:lnSpc>
              <a:spcBef>
                <a:spcPct val="0"/>
              </a:spcBef>
              <a:spcAft>
                <a:spcPct val="0"/>
              </a:spcAft>
              <a:buClrTx/>
              <a:buSzTx/>
              <a:buAutoNum type="arabicPeriod"/>
              <a:tabLst/>
            </a:pPr>
            <a:r>
              <a:rPr kumimoji="0" lang="en-US" altLang="en-US" sz="24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Planned and Predictive</a:t>
            </a: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Maintenance is scheduled based on the actual condition and performance data of the equipment.</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4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2. Monitoring and Analysis</a:t>
            </a: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Utilizes sensors, diagnostics, and data analysis tools to monitor equipment health.</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4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3. Reduced Downtime</a:t>
            </a: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Maintenance can be planned and performed before a failure occurs, reducing unplanned downtime.</a:t>
            </a:r>
          </a:p>
          <a:p>
            <a:pPr marL="0" marR="0" lvl="0" indent="0" algn="just" defTabSz="914400" rtl="0" eaLnBrk="0" fontAlgn="base" latinLnBrk="0" hangingPunct="0">
              <a:lnSpc>
                <a:spcPct val="100000"/>
              </a:lnSpc>
              <a:spcBef>
                <a:spcPct val="0"/>
              </a:spcBef>
              <a:spcAft>
                <a:spcPct val="0"/>
              </a:spcAft>
              <a:buClrTx/>
              <a:buSzTx/>
              <a:buNone/>
              <a:tabLst/>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21093082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ctr">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4.Breakdown Versus Condition-based-maintenance. </a:t>
            </a:r>
          </a:p>
          <a:p>
            <a:pPr marL="0" indent="0" algn="ctr">
              <a:buNone/>
            </a:pPr>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None/>
              <a:tabLst/>
            </a:pPr>
            <a:r>
              <a:rPr lang="en-US" sz="2800" dirty="0">
                <a:solidFill>
                  <a:srgbClr val="FF0000"/>
                </a:solidFill>
                <a:latin typeface="Times New Roman" panose="02020603050405020304" pitchFamily="18" charset="0"/>
                <a:cs typeface="Times New Roman" panose="02020603050405020304" pitchFamily="18" charset="0"/>
              </a:rPr>
              <a:t>2. Condition-Based Maintenance (CBM) (Predictive Maintenance) </a:t>
            </a:r>
            <a:r>
              <a:rPr lang="en-US" sz="2800" dirty="0" err="1">
                <a:solidFill>
                  <a:srgbClr val="FF0000"/>
                </a:solidFill>
                <a:latin typeface="Times New Roman" panose="02020603050405020304" pitchFamily="18" charset="0"/>
                <a:cs typeface="Times New Roman" panose="02020603050405020304" pitchFamily="18" charset="0"/>
              </a:rPr>
              <a:t>cont</a:t>
            </a:r>
            <a:r>
              <a:rPr lang="en-US" sz="2800" dirty="0">
                <a:solidFill>
                  <a:srgbClr val="FF0000"/>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4. Optimized Maintenance Intervals</a:t>
            </a: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Maintenance activities are performed only when necessary, extending equipment life and reducing unnecessary maintenance.</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5. Higher Initial Investment</a:t>
            </a: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Requires investment in monitoring systems and technology. </a:t>
            </a:r>
          </a:p>
          <a:p>
            <a:pPr marL="0" marR="0" lvl="0" indent="0" algn="just" defTabSz="914400" rtl="0" eaLnBrk="0" fontAlgn="base" latinLnBrk="0" hangingPunct="0">
              <a:lnSpc>
                <a:spcPct val="100000"/>
              </a:lnSpc>
              <a:spcBef>
                <a:spcPct val="0"/>
              </a:spcBef>
              <a:spcAft>
                <a:spcPct val="0"/>
              </a:spcAft>
              <a:buClrTx/>
              <a:buSzTx/>
              <a:buNone/>
              <a:tabLst/>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4465417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marR="0" lvl="0" indent="0" algn="ctr" defTabSz="914400" rtl="0" eaLnBrk="0" fontAlgn="base" latinLnBrk="0" hangingPunct="0">
              <a:lnSpc>
                <a:spcPct val="100000"/>
              </a:lnSpc>
              <a:spcBef>
                <a:spcPct val="0"/>
              </a:spcBef>
              <a:spcAft>
                <a:spcPct val="0"/>
              </a:spcAft>
              <a:buClrTx/>
              <a:buSzTx/>
              <a:buNone/>
              <a:tabLst/>
            </a:pPr>
            <a:r>
              <a:rPr lang="en-US" b="1" dirty="0">
                <a:solidFill>
                  <a:schemeClr val="tx1"/>
                </a:solidFill>
                <a:latin typeface="Times New Roman" panose="02020603050405020304" pitchFamily="18" charset="0"/>
                <a:cs typeface="Times New Roman" panose="02020603050405020304" pitchFamily="18" charset="0"/>
              </a:rPr>
              <a:t>Merits and Demerits of </a:t>
            </a:r>
            <a:r>
              <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Breakdown Versus Condition-based-maintenance</a:t>
            </a:r>
            <a:r>
              <a:rPr lang="en-US" b="1" dirty="0">
                <a:solidFill>
                  <a:schemeClr val="tx1"/>
                </a:solidFill>
                <a:latin typeface="Times New Roman" panose="02020603050405020304" pitchFamily="18" charset="0"/>
                <a:cs typeface="Times New Roman" panose="02020603050405020304" pitchFamily="18" charset="0"/>
              </a:rPr>
              <a:t> </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graphicFrame>
        <p:nvGraphicFramePr>
          <p:cNvPr id="4" name="Table 3">
            <a:extLst>
              <a:ext uri="{FF2B5EF4-FFF2-40B4-BE49-F238E27FC236}">
                <a16:creationId xmlns:a16="http://schemas.microsoft.com/office/drawing/2014/main" id="{235FBFD9-D77F-1C79-7918-847421BC4185}"/>
              </a:ext>
            </a:extLst>
          </p:cNvPr>
          <p:cNvGraphicFramePr>
            <a:graphicFrameLocks noGrp="1"/>
          </p:cNvGraphicFramePr>
          <p:nvPr>
            <p:extLst>
              <p:ext uri="{D42A27DB-BD31-4B8C-83A1-F6EECF244321}">
                <p14:modId xmlns:p14="http://schemas.microsoft.com/office/powerpoint/2010/main" val="3869440159"/>
              </p:ext>
            </p:extLst>
          </p:nvPr>
        </p:nvGraphicFramePr>
        <p:xfrm>
          <a:off x="1415116" y="2209800"/>
          <a:ext cx="9481483" cy="2819400"/>
        </p:xfrm>
        <a:graphic>
          <a:graphicData uri="http://schemas.openxmlformats.org/drawingml/2006/table">
            <a:tbl>
              <a:tblPr firstRow="1" bandRow="1"/>
              <a:tblGrid>
                <a:gridCol w="2735043">
                  <a:extLst>
                    <a:ext uri="{9D8B030D-6E8A-4147-A177-3AD203B41FA5}">
                      <a16:colId xmlns:a16="http://schemas.microsoft.com/office/drawing/2014/main" val="220654872"/>
                    </a:ext>
                  </a:extLst>
                </a:gridCol>
                <a:gridCol w="3829061">
                  <a:extLst>
                    <a:ext uri="{9D8B030D-6E8A-4147-A177-3AD203B41FA5}">
                      <a16:colId xmlns:a16="http://schemas.microsoft.com/office/drawing/2014/main" val="1031270104"/>
                    </a:ext>
                  </a:extLst>
                </a:gridCol>
                <a:gridCol w="2917379">
                  <a:extLst>
                    <a:ext uri="{9D8B030D-6E8A-4147-A177-3AD203B41FA5}">
                      <a16:colId xmlns:a16="http://schemas.microsoft.com/office/drawing/2014/main" val="3691259177"/>
                    </a:ext>
                  </a:extLst>
                </a:gridCol>
              </a:tblGrid>
              <a:tr h="469900">
                <a:tc>
                  <a:txBody>
                    <a:bodyPr/>
                    <a:lstStyle/>
                    <a:p>
                      <a:pPr algn="ct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a:latin typeface="Times New Roman" panose="02020603050405020304" pitchFamily="18" charset="0"/>
                          <a:cs typeface="Times New Roman" panose="02020603050405020304" pitchFamily="18" charset="0"/>
                        </a:rPr>
                        <a:t>Break Down</a:t>
                      </a:r>
                    </a:p>
                  </a:txBody>
                  <a:tcPr/>
                </a:tc>
                <a:tc>
                  <a:txBody>
                    <a:bodyPr/>
                    <a:lstStyle/>
                    <a:p>
                      <a:pPr algn="ctr"/>
                      <a:r>
                        <a:rPr lang="en-US" b="1" dirty="0">
                          <a:latin typeface="Times New Roman" panose="02020603050405020304" pitchFamily="18" charset="0"/>
                          <a:cs typeface="Times New Roman" panose="02020603050405020304" pitchFamily="18" charset="0"/>
                        </a:rPr>
                        <a:t>Condition based</a:t>
                      </a:r>
                    </a:p>
                  </a:txBody>
                  <a:tcPr/>
                </a:tc>
                <a:extLst>
                  <a:ext uri="{0D108BD9-81ED-4DB2-BD59-A6C34878D82A}">
                    <a16:rowId xmlns:a16="http://schemas.microsoft.com/office/drawing/2014/main" val="1090159094"/>
                  </a:ext>
                </a:extLst>
              </a:tr>
              <a:tr h="469900">
                <a:tc rowSpan="3">
                  <a:txBody>
                    <a:bodyPr/>
                    <a:lstStyle/>
                    <a:p>
                      <a:pPr lvl="0" algn="ctr"/>
                      <a:endParaRPr lang="en-US" dirty="0"/>
                    </a:p>
                    <a:p>
                      <a:pPr lvl="0" algn="ctr"/>
                      <a:r>
                        <a:rPr lang="en-US" dirty="0"/>
                        <a:t>Advantages</a:t>
                      </a:r>
                    </a:p>
                  </a:txBody>
                  <a:tcPr/>
                </a:tc>
                <a:tc>
                  <a:txBody>
                    <a:bodyPr/>
                    <a:lstStyle/>
                    <a:p>
                      <a:pPr algn="ctr"/>
                      <a:r>
                        <a:rPr lang="en-US" dirty="0"/>
                        <a:t>Simplicity</a:t>
                      </a:r>
                    </a:p>
                  </a:txBody>
                  <a:tcPr/>
                </a:tc>
                <a:tc>
                  <a:txBody>
                    <a:bodyPr/>
                    <a:lstStyle/>
                    <a:p>
                      <a:pPr algn="ctr"/>
                      <a:r>
                        <a:rPr lang="en-US" b="0" dirty="0"/>
                        <a:t>Improved Reliability</a:t>
                      </a:r>
                    </a:p>
                  </a:txBody>
                  <a:tcPr/>
                </a:tc>
                <a:extLst>
                  <a:ext uri="{0D108BD9-81ED-4DB2-BD59-A6C34878D82A}">
                    <a16:rowId xmlns:a16="http://schemas.microsoft.com/office/drawing/2014/main" val="1332081996"/>
                  </a:ext>
                </a:extLst>
              </a:tr>
              <a:tr h="469900">
                <a:tc vMerge="1">
                  <a:txBody>
                    <a:bodyPr/>
                    <a:lstStyle/>
                    <a:p>
                      <a:endParaRPr lang="en-US" dirty="0"/>
                    </a:p>
                  </a:txBody>
                  <a:tcPr/>
                </a:tc>
                <a:tc>
                  <a:txBody>
                    <a:bodyPr/>
                    <a:lstStyle/>
                    <a:p>
                      <a:pPr algn="ctr"/>
                      <a:r>
                        <a:rPr lang="en-US" dirty="0"/>
                        <a:t>Short-term cost saving </a:t>
                      </a:r>
                    </a:p>
                  </a:txBody>
                  <a:tcPr/>
                </a:tc>
                <a:tc>
                  <a:txBody>
                    <a:bodyPr/>
                    <a:lstStyle/>
                    <a:p>
                      <a:pPr algn="ctr"/>
                      <a:r>
                        <a:rPr lang="en-US" dirty="0"/>
                        <a:t>Better Resource Allocation</a:t>
                      </a:r>
                    </a:p>
                  </a:txBody>
                  <a:tcPr/>
                </a:tc>
                <a:extLst>
                  <a:ext uri="{0D108BD9-81ED-4DB2-BD59-A6C34878D82A}">
                    <a16:rowId xmlns:a16="http://schemas.microsoft.com/office/drawing/2014/main" val="3846510386"/>
                  </a:ext>
                </a:extLst>
              </a:tr>
              <a:tr h="469900">
                <a:tc vMerge="1">
                  <a:txBody>
                    <a:bodyPr/>
                    <a:lstStyle/>
                    <a:p>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2964941517"/>
                  </a:ext>
                </a:extLst>
              </a:tr>
              <a:tr h="469900">
                <a:tc rowSpan="2">
                  <a:txBody>
                    <a:bodyPr/>
                    <a:lstStyle/>
                    <a:p>
                      <a:pPr algn="ctr"/>
                      <a:endParaRPr lang="en-US" dirty="0"/>
                    </a:p>
                    <a:p>
                      <a:pPr algn="ctr"/>
                      <a:r>
                        <a:rPr lang="en-US" dirty="0"/>
                        <a:t>Disadvantages</a:t>
                      </a:r>
                    </a:p>
                  </a:txBody>
                  <a:tcPr/>
                </a:tc>
                <a:tc>
                  <a:txBody>
                    <a:bodyPr/>
                    <a:lstStyle/>
                    <a:p>
                      <a:pPr algn="ctr"/>
                      <a:r>
                        <a:rPr lang="en-US" dirty="0"/>
                        <a:t>Unpredictability</a:t>
                      </a:r>
                    </a:p>
                  </a:txBody>
                  <a:tcPr/>
                </a:tc>
                <a:tc>
                  <a:txBody>
                    <a:bodyPr/>
                    <a:lstStyle/>
                    <a:p>
                      <a:pPr algn="ctr"/>
                      <a:r>
                        <a:rPr lang="en-US" dirty="0"/>
                        <a:t>Higher Initial Costs</a:t>
                      </a:r>
                    </a:p>
                  </a:txBody>
                  <a:tcPr/>
                </a:tc>
                <a:extLst>
                  <a:ext uri="{0D108BD9-81ED-4DB2-BD59-A6C34878D82A}">
                    <a16:rowId xmlns:a16="http://schemas.microsoft.com/office/drawing/2014/main" val="415704031"/>
                  </a:ext>
                </a:extLst>
              </a:tr>
              <a:tr h="469900">
                <a:tc vMerge="1">
                  <a:txBody>
                    <a:bodyPr/>
                    <a:lstStyle/>
                    <a:p>
                      <a:endParaRPr lang="en-US" dirty="0"/>
                    </a:p>
                  </a:txBody>
                  <a:tcPr/>
                </a:tc>
                <a:tc>
                  <a:txBody>
                    <a:bodyPr/>
                    <a:lstStyle/>
                    <a:p>
                      <a:pPr algn="ctr"/>
                      <a:r>
                        <a:rPr lang="en-US" b="0" dirty="0"/>
                        <a:t>Higher Long-Term Costs</a:t>
                      </a:r>
                    </a:p>
                  </a:txBody>
                  <a:tcPr/>
                </a:tc>
                <a:tc>
                  <a:txBody>
                    <a:bodyPr/>
                    <a:lstStyle/>
                    <a:p>
                      <a:pPr algn="ctr"/>
                      <a:r>
                        <a:rPr lang="en-US" dirty="0"/>
                        <a:t>Complexity</a:t>
                      </a:r>
                    </a:p>
                  </a:txBody>
                  <a:tcPr/>
                </a:tc>
                <a:extLst>
                  <a:ext uri="{0D108BD9-81ED-4DB2-BD59-A6C34878D82A}">
                    <a16:rowId xmlns:a16="http://schemas.microsoft.com/office/drawing/2014/main" val="3548333437"/>
                  </a:ext>
                </a:extLst>
              </a:tr>
            </a:tbl>
          </a:graphicData>
        </a:graphic>
      </p:graphicFrame>
    </p:spTree>
    <p:extLst>
      <p:ext uri="{BB962C8B-B14F-4D97-AF65-F5344CB8AC3E}">
        <p14:creationId xmlns:p14="http://schemas.microsoft.com/office/powerpoint/2010/main" val="40762485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References:</a:t>
            </a:r>
          </a:p>
          <a:p>
            <a:pPr marL="0" indent="0">
              <a:buNone/>
            </a:pP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None/>
              <a:tabLst/>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pic>
        <p:nvPicPr>
          <p:cNvPr id="7" name="Picture 6">
            <a:extLst>
              <a:ext uri="{FF2B5EF4-FFF2-40B4-BE49-F238E27FC236}">
                <a16:creationId xmlns:a16="http://schemas.microsoft.com/office/drawing/2014/main" id="{DEC6D192-2B43-19FA-0E11-8767B2D74D12}"/>
              </a:ext>
            </a:extLst>
          </p:cNvPr>
          <p:cNvPicPr>
            <a:picLocks noChangeAspect="1"/>
          </p:cNvPicPr>
          <p:nvPr/>
        </p:nvPicPr>
        <p:blipFill>
          <a:blip r:embed="rId2"/>
          <a:stretch>
            <a:fillRect/>
          </a:stretch>
        </p:blipFill>
        <p:spPr>
          <a:xfrm>
            <a:off x="-1" y="1905000"/>
            <a:ext cx="12191999" cy="2592246"/>
          </a:xfrm>
          <a:prstGeom prst="rect">
            <a:avLst/>
          </a:prstGeom>
        </p:spPr>
      </p:pic>
    </p:spTree>
    <p:extLst>
      <p:ext uri="{BB962C8B-B14F-4D97-AF65-F5344CB8AC3E}">
        <p14:creationId xmlns:p14="http://schemas.microsoft.com/office/powerpoint/2010/main" val="3751428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lnSpcReduction="10000"/>
          </a:bodyPr>
          <a:lstStyle/>
          <a:p>
            <a:pPr algn="just">
              <a:buAutoNum type="arabicPeriod"/>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Application of electrical machines in industries and utilities such as processing industry, power plants, transports, etc.</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Application of electrical machines in:</a:t>
            </a:r>
          </a:p>
          <a:p>
            <a:pPr marL="0" indent="0">
              <a:buNone/>
            </a:pPr>
            <a:r>
              <a:rPr lang="en-US" sz="2800" dirty="0">
                <a:solidFill>
                  <a:srgbClr val="FF0000"/>
                </a:solidFill>
                <a:latin typeface="Times New Roman" panose="02020603050405020304" pitchFamily="18" charset="0"/>
                <a:cs typeface="Times New Roman" panose="02020603050405020304" pitchFamily="18" charset="0"/>
              </a:rPr>
              <a:t>1. </a:t>
            </a:r>
            <a:r>
              <a:rPr lang="en-US" sz="2800" b="1" dirty="0">
                <a:solidFill>
                  <a:srgbClr val="FF0000"/>
                </a:solidFill>
                <a:latin typeface="Times New Roman" panose="02020603050405020304" pitchFamily="18" charset="0"/>
                <a:cs typeface="Times New Roman" panose="02020603050405020304" pitchFamily="18" charset="0"/>
              </a:rPr>
              <a:t>Industrial Applications</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Electrical machines are integral to manufacturing industries, driving various types of machinery and equipment essential for production.</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Their applications range from </a:t>
            </a:r>
            <a:r>
              <a:rPr lang="en-US" sz="2800" b="1" dirty="0">
                <a:latin typeface="Times New Roman" panose="02020603050405020304" pitchFamily="18" charset="0"/>
                <a:cs typeface="Times New Roman" panose="02020603050405020304" pitchFamily="18" charset="0"/>
              </a:rPr>
              <a:t>powering basic tools, conveyers systems to enabling the advance automation and robotics:</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Here’s the few example of applications of electrical machines particularly in the manufacturing industries.</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3155650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lnSpcReduction="10000"/>
          </a:bodyPr>
          <a:lstStyle/>
          <a:p>
            <a:pPr marL="457200" indent="-457200" algn="just">
              <a:buAutoNum type="arabicPeriod"/>
            </a:pPr>
            <a:r>
              <a:rPr lang="en-US" b="1" dirty="0">
                <a:solidFill>
                  <a:schemeClr val="tx1"/>
                </a:solidFill>
                <a:latin typeface="Times New Roman" panose="02020603050405020304" pitchFamily="18" charset="0"/>
                <a:cs typeface="Times New Roman" panose="02020603050405020304" pitchFamily="18" charset="0"/>
              </a:rPr>
              <a:t>Machine tools</a:t>
            </a:r>
          </a:p>
          <a:p>
            <a:pPr algn="just">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Induction motors and Servo motors:</a:t>
            </a:r>
          </a:p>
          <a:p>
            <a:pPr marL="914400" lvl="1" indent="-457200" algn="just">
              <a:buAutoNum type="alphaLcParenR"/>
            </a:pPr>
            <a:r>
              <a:rPr lang="en-US" b="1" dirty="0">
                <a:latin typeface="Times New Roman" panose="02020603050405020304" pitchFamily="18" charset="0"/>
                <a:cs typeface="Times New Roman" panose="02020603050405020304" pitchFamily="18" charset="0"/>
              </a:rPr>
              <a:t>Lathes:</a:t>
            </a:r>
            <a:r>
              <a:rPr lang="en-US" dirty="0">
                <a:latin typeface="Times New Roman" panose="02020603050405020304" pitchFamily="18" charset="0"/>
                <a:cs typeface="Times New Roman" panose="02020603050405020304" pitchFamily="18" charset="0"/>
              </a:rPr>
              <a:t> Used for turning operations where raw material is shaped into a cylindrical form.</a:t>
            </a:r>
          </a:p>
          <a:p>
            <a:pPr marL="914400" lvl="1" indent="-457200" algn="just">
              <a:buAutoNum type="alphaLcParenR"/>
            </a:pPr>
            <a:r>
              <a:rPr lang="en-US" b="1" dirty="0">
                <a:latin typeface="Times New Roman" panose="02020603050405020304" pitchFamily="18" charset="0"/>
                <a:cs typeface="Times New Roman" panose="02020603050405020304" pitchFamily="18" charset="0"/>
              </a:rPr>
              <a:t>Milling Machines:</a:t>
            </a:r>
            <a:r>
              <a:rPr lang="en-US" dirty="0">
                <a:latin typeface="Times New Roman" panose="02020603050405020304" pitchFamily="18" charset="0"/>
                <a:cs typeface="Times New Roman" panose="02020603050405020304" pitchFamily="18" charset="0"/>
              </a:rPr>
              <a:t> Used for cutting and shaping metal or other materials.</a:t>
            </a:r>
          </a:p>
          <a:p>
            <a:pPr marL="914400" lvl="1" indent="-457200" algn="just">
              <a:buAutoNum type="alphaLcParenR"/>
            </a:pPr>
            <a:r>
              <a:rPr lang="en-US" b="1" dirty="0">
                <a:latin typeface="Times New Roman" panose="02020603050405020304" pitchFamily="18" charset="0"/>
                <a:cs typeface="Times New Roman" panose="02020603050405020304" pitchFamily="18" charset="0"/>
              </a:rPr>
              <a:t>Grinders:</a:t>
            </a:r>
            <a:r>
              <a:rPr lang="en-US" dirty="0">
                <a:latin typeface="Times New Roman" panose="02020603050405020304" pitchFamily="18" charset="0"/>
                <a:cs typeface="Times New Roman" panose="02020603050405020304" pitchFamily="18" charset="0"/>
              </a:rPr>
              <a:t> Used for finishing operations to achieve high surface quality and precision.</a:t>
            </a:r>
          </a:p>
          <a:p>
            <a:pPr marL="914400" lvl="1" indent="-457200" algn="just">
              <a:buAutoNum type="alphaLcParenR"/>
            </a:pPr>
            <a:r>
              <a:rPr lang="en-US" b="1" dirty="0">
                <a:latin typeface="Times New Roman" panose="02020603050405020304" pitchFamily="18" charset="0"/>
                <a:cs typeface="Times New Roman" panose="02020603050405020304" pitchFamily="18" charset="0"/>
              </a:rPr>
              <a:t>Drilling Machines:</a:t>
            </a:r>
            <a:r>
              <a:rPr lang="en-US" dirty="0">
                <a:latin typeface="Times New Roman" panose="02020603050405020304" pitchFamily="18" charset="0"/>
                <a:cs typeface="Times New Roman" panose="02020603050405020304" pitchFamily="18" charset="0"/>
              </a:rPr>
              <a:t> Used for making holes in various materials.</a:t>
            </a:r>
          </a:p>
          <a:p>
            <a:pPr marL="457200" lvl="1" indent="0" algn="just">
              <a:buNone/>
            </a:pPr>
            <a:endParaRPr lang="en-US" dirty="0">
              <a:latin typeface="Times New Roman" panose="02020603050405020304" pitchFamily="18" charset="0"/>
              <a:cs typeface="Times New Roman" panose="02020603050405020304" pitchFamily="18" charset="0"/>
            </a:endParaRPr>
          </a:p>
          <a:p>
            <a:pPr marL="0" indent="0" algn="just">
              <a:buNone/>
            </a:pPr>
            <a:r>
              <a:rPr lang="en-US" b="1" dirty="0">
                <a:solidFill>
                  <a:schemeClr val="tx1"/>
                </a:solidFill>
                <a:latin typeface="Times New Roman" panose="02020603050405020304" pitchFamily="18" charset="0"/>
                <a:cs typeface="Times New Roman" panose="02020603050405020304" pitchFamily="18" charset="0"/>
              </a:rPr>
              <a:t>2. Conveyor Systems</a:t>
            </a:r>
          </a:p>
          <a:p>
            <a:pPr algn="just">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Induction Motors:</a:t>
            </a:r>
            <a:endParaRPr lang="en-US" dirty="0">
              <a:solidFill>
                <a:schemeClr val="tx1"/>
              </a:solidFill>
              <a:latin typeface="Times New Roman" panose="02020603050405020304" pitchFamily="18" charset="0"/>
              <a:cs typeface="Times New Roman" panose="02020603050405020304" pitchFamily="18" charset="0"/>
            </a:endParaRPr>
          </a:p>
          <a:p>
            <a:pPr marL="457200" lvl="1" indent="0" algn="just">
              <a:buNone/>
            </a:pPr>
            <a:r>
              <a:rPr lang="en-US" b="1" dirty="0">
                <a:latin typeface="Times New Roman" panose="02020603050405020304" pitchFamily="18" charset="0"/>
                <a:cs typeface="Times New Roman" panose="02020603050405020304" pitchFamily="18" charset="0"/>
              </a:rPr>
              <a:t>a) Material Handling:</a:t>
            </a:r>
            <a:r>
              <a:rPr lang="en-US" dirty="0">
                <a:latin typeface="Times New Roman" panose="02020603050405020304" pitchFamily="18" charset="0"/>
                <a:cs typeface="Times New Roman" panose="02020603050405020304" pitchFamily="18" charset="0"/>
              </a:rPr>
              <a:t> Motors drive conveyor belts for transporting materials and products through different stages of manufacturing.</a:t>
            </a:r>
          </a:p>
          <a:p>
            <a:pPr marL="457200" lvl="1" indent="0">
              <a:buNone/>
            </a:pP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4277376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92500" lnSpcReduction="20000"/>
          </a:bodyPr>
          <a:lstStyle/>
          <a:p>
            <a:pPr marL="0" indent="0" algn="just">
              <a:buNone/>
            </a:pPr>
            <a:r>
              <a:rPr lang="en-US" b="1" dirty="0">
                <a:latin typeface="Times New Roman" panose="02020603050405020304" pitchFamily="18" charset="0"/>
                <a:cs typeface="Times New Roman" panose="02020603050405020304" pitchFamily="18" charset="0"/>
              </a:rPr>
              <a:t>3</a:t>
            </a:r>
            <a:r>
              <a:rPr lang="en-US" sz="2600" b="1" dirty="0">
                <a:latin typeface="Times New Roman" panose="02020603050405020304" pitchFamily="18" charset="0"/>
                <a:cs typeface="Times New Roman" panose="02020603050405020304" pitchFamily="18" charset="0"/>
              </a:rPr>
              <a:t>. Robotics and Automation</a:t>
            </a:r>
          </a:p>
          <a:p>
            <a:pPr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Servo Motors and Stepper Motors:</a:t>
            </a:r>
            <a:endParaRPr lang="en-US" sz="2600" dirty="0">
              <a:latin typeface="Times New Roman" panose="02020603050405020304" pitchFamily="18" charset="0"/>
              <a:cs typeface="Times New Roman" panose="02020603050405020304" pitchFamily="18" charset="0"/>
            </a:endParaRPr>
          </a:p>
          <a:p>
            <a:pPr marL="457200" lvl="1" indent="0" algn="just">
              <a:buNone/>
            </a:pPr>
            <a:r>
              <a:rPr lang="en-US" sz="2600" b="1" dirty="0">
                <a:latin typeface="Times New Roman" panose="02020603050405020304" pitchFamily="18" charset="0"/>
                <a:cs typeface="Times New Roman" panose="02020603050405020304" pitchFamily="18" charset="0"/>
              </a:rPr>
              <a:t>a) Robotic Arms:</a:t>
            </a:r>
            <a:r>
              <a:rPr lang="en-US" sz="2600" dirty="0">
                <a:latin typeface="Times New Roman" panose="02020603050405020304" pitchFamily="18" charset="0"/>
                <a:cs typeface="Times New Roman" panose="02020603050405020304" pitchFamily="18" charset="0"/>
              </a:rPr>
              <a:t> These motors provide precise control and positioning for tasks such as welding, painting, assembly, and packaging.</a:t>
            </a:r>
          </a:p>
          <a:p>
            <a:pPr marL="457200" lvl="1" indent="0" algn="just">
              <a:buNone/>
            </a:pPr>
            <a:r>
              <a:rPr lang="en-US" sz="2600" b="1" dirty="0">
                <a:latin typeface="Times New Roman" panose="02020603050405020304" pitchFamily="18" charset="0"/>
                <a:cs typeface="Times New Roman" panose="02020603050405020304" pitchFamily="18" charset="0"/>
              </a:rPr>
              <a:t>b) Automated Guided Vehicles (AGVs):</a:t>
            </a:r>
            <a:r>
              <a:rPr lang="en-US" sz="2600" dirty="0">
                <a:latin typeface="Times New Roman" panose="02020603050405020304" pitchFamily="18" charset="0"/>
                <a:cs typeface="Times New Roman" panose="02020603050405020304" pitchFamily="18" charset="0"/>
              </a:rPr>
              <a:t> Motors drive AGVs used for transporting materials within the factory.</a:t>
            </a:r>
          </a:p>
          <a:p>
            <a:pPr marL="457200" lvl="1" indent="0" algn="just">
              <a:buNone/>
            </a:pPr>
            <a:endParaRPr lang="en-US" sz="2600" dirty="0">
              <a:latin typeface="Times New Roman" panose="02020603050405020304" pitchFamily="18" charset="0"/>
              <a:cs typeface="Times New Roman" panose="02020603050405020304" pitchFamily="18" charset="0"/>
            </a:endParaRPr>
          </a:p>
          <a:p>
            <a:pPr marL="0" indent="0" algn="just">
              <a:buNone/>
            </a:pPr>
            <a:r>
              <a:rPr lang="en-US" sz="2600" b="1" dirty="0">
                <a:latin typeface="Times New Roman" panose="02020603050405020304" pitchFamily="18" charset="0"/>
                <a:cs typeface="Times New Roman" panose="02020603050405020304" pitchFamily="18" charset="0"/>
              </a:rPr>
              <a:t>4. Pumps and Compressors</a:t>
            </a:r>
          </a:p>
          <a:p>
            <a:pPr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Induction Motors:</a:t>
            </a:r>
            <a:endParaRPr lang="en-US" sz="2600" dirty="0">
              <a:latin typeface="Times New Roman" panose="02020603050405020304" pitchFamily="18" charset="0"/>
              <a:cs typeface="Times New Roman" panose="02020603050405020304" pitchFamily="18" charset="0"/>
            </a:endParaRPr>
          </a:p>
          <a:p>
            <a:pPr marL="457200" lvl="1" indent="0" algn="just">
              <a:buNone/>
            </a:pPr>
            <a:r>
              <a:rPr lang="en-US" sz="2600" b="1" dirty="0">
                <a:latin typeface="Times New Roman" panose="02020603050405020304" pitchFamily="18" charset="0"/>
                <a:cs typeface="Times New Roman" panose="02020603050405020304" pitchFamily="18" charset="0"/>
              </a:rPr>
              <a:t>a) Hydraulic Systems:</a:t>
            </a:r>
            <a:r>
              <a:rPr lang="en-US" sz="2600" dirty="0">
                <a:latin typeface="Times New Roman" panose="02020603050405020304" pitchFamily="18" charset="0"/>
                <a:cs typeface="Times New Roman" panose="02020603050405020304" pitchFamily="18" charset="0"/>
              </a:rPr>
              <a:t> Motors drive hydraulic pumps used in presses, injection molding machines, and other equipment requiring hydraulic power.</a:t>
            </a:r>
          </a:p>
          <a:p>
            <a:pPr marL="457200" lvl="1" indent="0" algn="just">
              <a:buNone/>
            </a:pPr>
            <a:r>
              <a:rPr lang="en-US" sz="2600" b="1" dirty="0">
                <a:latin typeface="Times New Roman" panose="02020603050405020304" pitchFamily="18" charset="0"/>
                <a:cs typeface="Times New Roman" panose="02020603050405020304" pitchFamily="18" charset="0"/>
              </a:rPr>
              <a:t>b) Air Compressors:</a:t>
            </a:r>
            <a:r>
              <a:rPr lang="en-US" sz="2600" dirty="0">
                <a:latin typeface="Times New Roman" panose="02020603050405020304" pitchFamily="18" charset="0"/>
                <a:cs typeface="Times New Roman" panose="02020603050405020304" pitchFamily="18" charset="0"/>
              </a:rPr>
              <a:t> Used to power pneumatic tools and equipment, as well as for general plant air supply.</a:t>
            </a:r>
          </a:p>
          <a:p>
            <a:pPr marL="457200" lvl="1" indent="0">
              <a:buNone/>
            </a:pP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510967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b="1" dirty="0">
                <a:latin typeface="Times New Roman" panose="02020603050405020304" pitchFamily="18" charset="0"/>
                <a:cs typeface="Times New Roman" panose="02020603050405020304" pitchFamily="18" charset="0"/>
              </a:rPr>
              <a:t>5. </a:t>
            </a:r>
            <a:r>
              <a:rPr lang="en-US" b="1" dirty="0">
                <a:solidFill>
                  <a:schemeClr val="tx1"/>
                </a:solidFill>
                <a:latin typeface="Times New Roman" panose="02020603050405020304" pitchFamily="18" charset="0"/>
                <a:cs typeface="Times New Roman" panose="02020603050405020304" pitchFamily="18" charset="0"/>
              </a:rPr>
              <a:t>Mixers and Agitators</a:t>
            </a:r>
          </a:p>
          <a:p>
            <a:pPr algn="just">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Induction Motors:</a:t>
            </a:r>
            <a:endParaRPr lang="en-US" dirty="0">
              <a:solidFill>
                <a:schemeClr val="tx1"/>
              </a:solidFill>
              <a:latin typeface="Times New Roman" panose="02020603050405020304" pitchFamily="18" charset="0"/>
              <a:cs typeface="Times New Roman" panose="02020603050405020304" pitchFamily="18" charset="0"/>
            </a:endParaRPr>
          </a:p>
          <a:p>
            <a:pPr marL="857250" lvl="1" indent="-457200" algn="just">
              <a:buAutoNum type="alphaLcParenR"/>
            </a:pPr>
            <a:r>
              <a:rPr lang="en-US" b="1" dirty="0">
                <a:latin typeface="Times New Roman" panose="02020603050405020304" pitchFamily="18" charset="0"/>
                <a:cs typeface="Times New Roman" panose="02020603050405020304" pitchFamily="18" charset="0"/>
              </a:rPr>
              <a:t>Mixing Equipment:</a:t>
            </a:r>
            <a:r>
              <a:rPr lang="en-US" dirty="0">
                <a:latin typeface="Times New Roman" panose="02020603050405020304" pitchFamily="18" charset="0"/>
                <a:cs typeface="Times New Roman" panose="02020603050405020304" pitchFamily="18" charset="0"/>
              </a:rPr>
              <a:t> Motors drive mixers and agitators used in processes such as blending, emulsifying, and homogenizing materials.</a:t>
            </a:r>
          </a:p>
          <a:p>
            <a:pPr marL="0" indent="0" algn="just">
              <a:buNone/>
            </a:pPr>
            <a:endParaRPr lang="en-US" b="1"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b="1" dirty="0">
                <a:solidFill>
                  <a:schemeClr val="tx1"/>
                </a:solidFill>
                <a:latin typeface="Times New Roman" panose="02020603050405020304" pitchFamily="18" charset="0"/>
                <a:cs typeface="Times New Roman" panose="02020603050405020304" pitchFamily="18" charset="0"/>
              </a:rPr>
              <a:t>6. Fans and Blowers</a:t>
            </a:r>
          </a:p>
          <a:p>
            <a:pPr algn="just">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Induction Motors:</a:t>
            </a:r>
            <a:endParaRPr lang="en-US" dirty="0">
              <a:solidFill>
                <a:schemeClr val="tx1"/>
              </a:solidFill>
              <a:latin typeface="Times New Roman" panose="02020603050405020304" pitchFamily="18" charset="0"/>
              <a:cs typeface="Times New Roman" panose="02020603050405020304" pitchFamily="18" charset="0"/>
            </a:endParaRPr>
          </a:p>
          <a:p>
            <a:pPr marL="457200" lvl="1" indent="0" algn="just">
              <a:buNone/>
            </a:pPr>
            <a:r>
              <a:rPr lang="en-US" b="1" dirty="0">
                <a:latin typeface="Times New Roman" panose="02020603050405020304" pitchFamily="18" charset="0"/>
                <a:cs typeface="Times New Roman" panose="02020603050405020304" pitchFamily="18" charset="0"/>
              </a:rPr>
              <a:t>a) Ventilation and Cooling:</a:t>
            </a:r>
            <a:r>
              <a:rPr lang="en-US" dirty="0">
                <a:latin typeface="Times New Roman" panose="02020603050405020304" pitchFamily="18" charset="0"/>
                <a:cs typeface="Times New Roman" panose="02020603050405020304" pitchFamily="18" charset="0"/>
              </a:rPr>
              <a:t> Motors drive fans and blowers for ventilation, cooling, and air circulation in manufacturing plants.</a:t>
            </a:r>
          </a:p>
          <a:p>
            <a:pPr marL="400050" lvl="1" indent="0">
              <a:buNone/>
            </a:pP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3153111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47500" lnSpcReduction="20000"/>
          </a:bodyPr>
          <a:lstStyle/>
          <a:p>
            <a:pPr marL="0" indent="0" algn="just">
              <a:buNone/>
            </a:pPr>
            <a:r>
              <a:rPr lang="en-US" sz="4400" b="1" dirty="0">
                <a:latin typeface="Times New Roman" panose="02020603050405020304" pitchFamily="18" charset="0"/>
                <a:cs typeface="Times New Roman" panose="02020603050405020304" pitchFamily="18" charset="0"/>
              </a:rPr>
              <a:t>7. Packaging Machinery</a:t>
            </a:r>
          </a:p>
          <a:p>
            <a:pPr algn="just">
              <a:buFont typeface="Wingdings" panose="05000000000000000000" pitchFamily="2" charset="2"/>
              <a:buChar char="Ø"/>
            </a:pPr>
            <a:r>
              <a:rPr lang="en-US" sz="4400" b="1" dirty="0">
                <a:latin typeface="Times New Roman" panose="02020603050405020304" pitchFamily="18" charset="0"/>
                <a:cs typeface="Times New Roman" panose="02020603050405020304" pitchFamily="18" charset="0"/>
              </a:rPr>
              <a:t>Induction Motors and Servo Motors:</a:t>
            </a:r>
            <a:endParaRPr lang="en-US" sz="4400" dirty="0">
              <a:latin typeface="Times New Roman" panose="02020603050405020304" pitchFamily="18" charset="0"/>
              <a:cs typeface="Times New Roman" panose="02020603050405020304" pitchFamily="18" charset="0"/>
            </a:endParaRPr>
          </a:p>
          <a:p>
            <a:pPr marL="457200" lvl="1" indent="0" algn="just">
              <a:buNone/>
            </a:pPr>
            <a:r>
              <a:rPr lang="en-US" sz="4400" b="1" dirty="0">
                <a:latin typeface="Times New Roman" panose="02020603050405020304" pitchFamily="18" charset="0"/>
                <a:cs typeface="Times New Roman" panose="02020603050405020304" pitchFamily="18" charset="0"/>
              </a:rPr>
              <a:t>a) Filling Machines:</a:t>
            </a:r>
            <a:r>
              <a:rPr lang="en-US" sz="4400" dirty="0">
                <a:latin typeface="Times New Roman" panose="02020603050405020304" pitchFamily="18" charset="0"/>
                <a:cs typeface="Times New Roman" panose="02020603050405020304" pitchFamily="18" charset="0"/>
              </a:rPr>
              <a:t> Motors drive filling machines for liquids, powders, and granules.</a:t>
            </a:r>
          </a:p>
          <a:p>
            <a:pPr marL="457200" lvl="1" indent="0" algn="just">
              <a:buNone/>
            </a:pPr>
            <a:r>
              <a:rPr lang="en-US" sz="4400" b="1" dirty="0">
                <a:latin typeface="Times New Roman" panose="02020603050405020304" pitchFamily="18" charset="0"/>
                <a:cs typeface="Times New Roman" panose="02020603050405020304" pitchFamily="18" charset="0"/>
              </a:rPr>
              <a:t>b) Sealing and Labeling:</a:t>
            </a:r>
            <a:r>
              <a:rPr lang="en-US" sz="4400" dirty="0">
                <a:latin typeface="Times New Roman" panose="02020603050405020304" pitchFamily="18" charset="0"/>
                <a:cs typeface="Times New Roman" panose="02020603050405020304" pitchFamily="18" charset="0"/>
              </a:rPr>
              <a:t> Motors power machines for sealing packages and applying labels.</a:t>
            </a:r>
          </a:p>
          <a:p>
            <a:pPr marL="0" indent="0" algn="just">
              <a:buNone/>
            </a:pPr>
            <a:endParaRPr lang="en-US" sz="4400" b="1" dirty="0">
              <a:latin typeface="Times New Roman" panose="02020603050405020304" pitchFamily="18" charset="0"/>
              <a:cs typeface="Times New Roman" panose="02020603050405020304" pitchFamily="18" charset="0"/>
            </a:endParaRPr>
          </a:p>
          <a:p>
            <a:pPr marL="0" indent="0" algn="just">
              <a:buNone/>
            </a:pPr>
            <a:r>
              <a:rPr lang="en-US" sz="4400" b="1" dirty="0">
                <a:latin typeface="Times New Roman" panose="02020603050405020304" pitchFamily="18" charset="0"/>
                <a:cs typeface="Times New Roman" panose="02020603050405020304" pitchFamily="18" charset="0"/>
              </a:rPr>
              <a:t>8. Welding Equipment</a:t>
            </a:r>
          </a:p>
          <a:p>
            <a:pPr algn="just">
              <a:buFont typeface="Wingdings" panose="05000000000000000000" pitchFamily="2" charset="2"/>
              <a:buChar char="Ø"/>
            </a:pPr>
            <a:r>
              <a:rPr lang="en-US" sz="4400" b="1" dirty="0">
                <a:latin typeface="Times New Roman" panose="02020603050405020304" pitchFamily="18" charset="0"/>
                <a:cs typeface="Times New Roman" panose="02020603050405020304" pitchFamily="18" charset="0"/>
              </a:rPr>
              <a:t>Induction Motors:</a:t>
            </a:r>
            <a:endParaRPr lang="en-US" sz="4400" dirty="0">
              <a:latin typeface="Times New Roman" panose="02020603050405020304" pitchFamily="18" charset="0"/>
              <a:cs typeface="Times New Roman" panose="02020603050405020304" pitchFamily="18" charset="0"/>
            </a:endParaRPr>
          </a:p>
          <a:p>
            <a:pPr marL="457200" lvl="1" indent="0" algn="just">
              <a:buNone/>
            </a:pPr>
            <a:r>
              <a:rPr lang="en-US" sz="4400" b="1" dirty="0">
                <a:latin typeface="Times New Roman" panose="02020603050405020304" pitchFamily="18" charset="0"/>
                <a:cs typeface="Times New Roman" panose="02020603050405020304" pitchFamily="18" charset="0"/>
              </a:rPr>
              <a:t>a) Spot Welders and Seam Welders:</a:t>
            </a:r>
            <a:r>
              <a:rPr lang="en-US" sz="4400" dirty="0">
                <a:latin typeface="Times New Roman" panose="02020603050405020304" pitchFamily="18" charset="0"/>
                <a:cs typeface="Times New Roman" panose="02020603050405020304" pitchFamily="18" charset="0"/>
              </a:rPr>
              <a:t> Motors are used in welding equipment for joining metal parts, which is essential in automotive and metal fabrication industries.</a:t>
            </a:r>
          </a:p>
          <a:p>
            <a:pPr marL="0" indent="0" algn="just">
              <a:buNone/>
            </a:pPr>
            <a:endParaRPr lang="en-US" sz="4400" b="1" dirty="0">
              <a:latin typeface="Times New Roman" panose="02020603050405020304" pitchFamily="18" charset="0"/>
              <a:cs typeface="Times New Roman" panose="02020603050405020304" pitchFamily="18" charset="0"/>
            </a:endParaRPr>
          </a:p>
          <a:p>
            <a:pPr marL="0" indent="0" algn="just">
              <a:buNone/>
            </a:pPr>
            <a:r>
              <a:rPr lang="en-US" sz="4400" b="1" dirty="0">
                <a:latin typeface="Times New Roman" panose="02020603050405020304" pitchFamily="18" charset="0"/>
                <a:cs typeface="Times New Roman" panose="02020603050405020304" pitchFamily="18" charset="0"/>
              </a:rPr>
              <a:t>9. CNC Machines</a:t>
            </a:r>
          </a:p>
          <a:p>
            <a:pPr algn="just">
              <a:buFont typeface="Wingdings" panose="05000000000000000000" pitchFamily="2" charset="2"/>
              <a:buChar char="Ø"/>
            </a:pPr>
            <a:r>
              <a:rPr lang="en-US" sz="4400" b="1" dirty="0">
                <a:latin typeface="Times New Roman" panose="02020603050405020304" pitchFamily="18" charset="0"/>
                <a:cs typeface="Times New Roman" panose="02020603050405020304" pitchFamily="18" charset="0"/>
              </a:rPr>
              <a:t>Servo Motors:</a:t>
            </a:r>
            <a:endParaRPr lang="en-US" sz="4400" dirty="0">
              <a:latin typeface="Times New Roman" panose="02020603050405020304" pitchFamily="18" charset="0"/>
              <a:cs typeface="Times New Roman" panose="02020603050405020304" pitchFamily="18" charset="0"/>
            </a:endParaRPr>
          </a:p>
          <a:p>
            <a:pPr marL="457200" lvl="1" indent="0" algn="just">
              <a:buNone/>
            </a:pPr>
            <a:r>
              <a:rPr lang="en-US" sz="4400" b="1" dirty="0">
                <a:latin typeface="Times New Roman" panose="02020603050405020304" pitchFamily="18" charset="0"/>
                <a:cs typeface="Times New Roman" panose="02020603050405020304" pitchFamily="18" charset="0"/>
              </a:rPr>
              <a:t>a) Computer Numerical Control (CNC):</a:t>
            </a:r>
            <a:r>
              <a:rPr lang="en-US" sz="4400" dirty="0">
                <a:latin typeface="Times New Roman" panose="02020603050405020304" pitchFamily="18" charset="0"/>
                <a:cs typeface="Times New Roman" panose="02020603050405020304" pitchFamily="18" charset="0"/>
              </a:rPr>
              <a:t> Servo motors provide precise control for CNC machines used in cutting, drilling, and milling operations.</a:t>
            </a:r>
          </a:p>
          <a:p>
            <a:pPr marL="400050" lvl="1" indent="0">
              <a:buNone/>
            </a:pP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1038594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b="1" dirty="0">
                <a:latin typeface="Times New Roman" panose="02020603050405020304" pitchFamily="18" charset="0"/>
                <a:cs typeface="Times New Roman" panose="02020603050405020304" pitchFamily="18" charset="0"/>
              </a:rPr>
              <a:t>10. </a:t>
            </a:r>
            <a:r>
              <a:rPr lang="en-US" b="1" dirty="0">
                <a:solidFill>
                  <a:schemeClr val="tx1"/>
                </a:solidFill>
                <a:latin typeface="Times New Roman" panose="02020603050405020304" pitchFamily="18" charset="0"/>
                <a:cs typeface="Times New Roman" panose="02020603050405020304" pitchFamily="18" charset="0"/>
              </a:rPr>
              <a:t>Electric Generators</a:t>
            </a:r>
          </a:p>
          <a:p>
            <a:pPr algn="just">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Standby and Backup Power:</a:t>
            </a:r>
            <a:endParaRPr lang="en-US" dirty="0">
              <a:solidFill>
                <a:schemeClr val="tx1"/>
              </a:solidFill>
              <a:latin typeface="Times New Roman" panose="02020603050405020304" pitchFamily="18" charset="0"/>
              <a:cs typeface="Times New Roman" panose="02020603050405020304" pitchFamily="18" charset="0"/>
            </a:endParaRPr>
          </a:p>
          <a:p>
            <a:pPr marL="457200" lvl="1" indent="0" algn="just">
              <a:buNone/>
            </a:pPr>
            <a:r>
              <a:rPr lang="en-US" b="1" dirty="0">
                <a:latin typeface="Times New Roman" panose="02020603050405020304" pitchFamily="18" charset="0"/>
                <a:cs typeface="Times New Roman" panose="02020603050405020304" pitchFamily="18" charset="0"/>
              </a:rPr>
              <a:t>a) Continuous Operations:</a:t>
            </a:r>
            <a:r>
              <a:rPr lang="en-US" dirty="0">
                <a:latin typeface="Times New Roman" panose="02020603050405020304" pitchFamily="18" charset="0"/>
                <a:cs typeface="Times New Roman" panose="02020603050405020304" pitchFamily="18" charset="0"/>
              </a:rPr>
              <a:t> Generators provide backup power to ensure uninterrupted operations during power outages.</a:t>
            </a:r>
          </a:p>
          <a:p>
            <a:pPr marL="400050" lvl="1" indent="0">
              <a:buNone/>
            </a:pP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Tree>
    <p:extLst>
      <p:ext uri="{BB962C8B-B14F-4D97-AF65-F5344CB8AC3E}">
        <p14:creationId xmlns:p14="http://schemas.microsoft.com/office/powerpoint/2010/main" val="34039871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7907</TotalTime>
  <Words>3446</Words>
  <Application>Microsoft Office PowerPoint</Application>
  <PresentationFormat>Widescreen</PresentationFormat>
  <Paragraphs>278</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Times New Roman</vt:lpstr>
      <vt:lpstr>Wingdings</vt:lpstr>
      <vt:lpstr>Office Theme</vt:lpstr>
      <vt:lpstr>Unit 1:  An Overview of Electrical Machines Use and Maintenance </vt:lpstr>
      <vt:lpstr>Unit-1</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lpstr>As learners, we must put more of an emphasis on LISTENING than on working alone!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Capacity Enhancement in Electrical Equipment Condition Monitoring and Fault Diagnostics</dc:title>
  <dc:creator>Dell</dc:creator>
  <cp:lastModifiedBy>Aita Bahadur Subba</cp:lastModifiedBy>
  <cp:revision>77</cp:revision>
  <dcterms:created xsi:type="dcterms:W3CDTF">2006-08-16T00:00:00Z</dcterms:created>
  <dcterms:modified xsi:type="dcterms:W3CDTF">2024-07-11T16:43:20Z</dcterms:modified>
</cp:coreProperties>
</file>